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8" r:id="rId3"/>
    <p:sldId id="289" r:id="rId4"/>
    <p:sldId id="283" r:id="rId5"/>
    <p:sldId id="284" r:id="rId6"/>
    <p:sldId id="285" r:id="rId7"/>
    <p:sldId id="257" r:id="rId8"/>
    <p:sldId id="258" r:id="rId9"/>
    <p:sldId id="260" r:id="rId10"/>
    <p:sldId id="261" r:id="rId11"/>
    <p:sldId id="262" r:id="rId12"/>
    <p:sldId id="263" r:id="rId13"/>
    <p:sldId id="264" r:id="rId14"/>
    <p:sldId id="269" r:id="rId15"/>
    <p:sldId id="270" r:id="rId16"/>
    <p:sldId id="271" r:id="rId17"/>
    <p:sldId id="272" r:id="rId18"/>
    <p:sldId id="273" r:id="rId19"/>
    <p:sldId id="265" r:id="rId20"/>
    <p:sldId id="266" r:id="rId21"/>
    <p:sldId id="267" r:id="rId22"/>
    <p:sldId id="268" r:id="rId23"/>
    <p:sldId id="274" r:id="rId24"/>
    <p:sldId id="275" r:id="rId25"/>
    <p:sldId id="276" r:id="rId26"/>
    <p:sldId id="277" r:id="rId27"/>
    <p:sldId id="278" r:id="rId28"/>
    <p:sldId id="279" r:id="rId29"/>
    <p:sldId id="280" r:id="rId30"/>
    <p:sldId id="281" r:id="rId31"/>
    <p:sldId id="28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50" d="100"/>
          <a:sy n="50" d="100"/>
        </p:scale>
        <p:origin x="-1086"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r-J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25C67B-58A3-4A65-889E-9C5C44296AD0}" type="datetimeFigureOut">
              <a:rPr lang="ar-JO" smtClean="0"/>
              <a:pPr/>
              <a:t>09/10/1433</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318F9D41-FF74-4F05-A180-ADDD1D729798}"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5C67B-58A3-4A65-889E-9C5C44296AD0}" type="datetimeFigureOut">
              <a:rPr lang="ar-JO" smtClean="0"/>
              <a:pPr/>
              <a:t>09/10/1433</a:t>
            </a:fld>
            <a:endParaRPr lang="ar-J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F9D41-FF74-4F05-A180-ADDD1D729798}"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762250"/>
          </a:xfrm>
        </p:spPr>
        <p:txBody>
          <a:bodyPr>
            <a:normAutofit fontScale="90000"/>
          </a:bodyPr>
          <a:lstStyle/>
          <a:p>
            <a:pPr rtl="1"/>
            <a:r>
              <a:rPr lang="ar-JO" sz="2700" b="1" dirty="0" smtClean="0"/>
              <a:t>بسم الله الرحمن الرحيم</a:t>
            </a:r>
            <a:br>
              <a:rPr lang="ar-JO" sz="2700" b="1" dirty="0" smtClean="0"/>
            </a:br>
            <a:r>
              <a:rPr lang="ar-JO" b="1" dirty="0" smtClean="0"/>
              <a:t/>
            </a:r>
            <a:br>
              <a:rPr lang="ar-JO" b="1" dirty="0" smtClean="0"/>
            </a:br>
            <a:r>
              <a:rPr lang="ar-JO" b="1" dirty="0" smtClean="0"/>
              <a:t>جمعية الشركات الصناعية الصغيرة والمتوسطة</a:t>
            </a:r>
            <a:br>
              <a:rPr lang="ar-JO" b="1" dirty="0" smtClean="0"/>
            </a:br>
            <a:r>
              <a:rPr lang="ar-JO" b="1" dirty="0" smtClean="0"/>
              <a:t/>
            </a:r>
            <a:br>
              <a:rPr lang="ar-JO" b="1" dirty="0" smtClean="0"/>
            </a:br>
            <a:r>
              <a:rPr lang="ar-JO" b="1" dirty="0" smtClean="0"/>
              <a:t>ممارسة التصنيع الجيد (</a:t>
            </a:r>
            <a:r>
              <a:rPr lang="en-US" b="1" dirty="0" smtClean="0"/>
              <a:t>GMP</a:t>
            </a:r>
            <a:r>
              <a:rPr lang="ar-JO" b="1" dirty="0" smtClean="0"/>
              <a:t> )</a:t>
            </a:r>
            <a:br>
              <a:rPr lang="ar-JO" b="1" dirty="0" smtClean="0"/>
            </a:br>
            <a:r>
              <a:rPr lang="ar-JO" sz="4000" b="1" dirty="0" smtClean="0"/>
              <a:t>ج6</a:t>
            </a:r>
            <a:r>
              <a:rPr lang="ar-JO" b="1" dirty="0" smtClean="0"/>
              <a:t/>
            </a:r>
            <a:br>
              <a:rPr lang="ar-JO" b="1" dirty="0" smtClean="0"/>
            </a:br>
            <a:r>
              <a:rPr lang="ar-JO" b="1" dirty="0" smtClean="0"/>
              <a:t/>
            </a:r>
            <a:br>
              <a:rPr lang="ar-JO" b="1" dirty="0" smtClean="0"/>
            </a:br>
            <a:r>
              <a:rPr lang="en-US" b="1" dirty="0" smtClean="0"/>
              <a:t>Audit </a:t>
            </a:r>
            <a:r>
              <a:rPr lang="en-US" b="1" dirty="0" smtClean="0"/>
              <a:t>Checklist</a:t>
            </a:r>
            <a:endParaRPr lang="ar-JO" b="1" dirty="0"/>
          </a:p>
        </p:txBody>
      </p:sp>
      <p:sp>
        <p:nvSpPr>
          <p:cNvPr id="3" name="Subtitle 2"/>
          <p:cNvSpPr>
            <a:spLocks noGrp="1"/>
          </p:cNvSpPr>
          <p:nvPr>
            <p:ph type="subTitle" idx="1"/>
          </p:nvPr>
        </p:nvSpPr>
        <p:spPr/>
        <p:txBody>
          <a:bodyPr/>
          <a:lstStyle/>
          <a:p>
            <a:endParaRPr lang="ar-J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0" cy="6969760"/>
        </p:xfrm>
        <a:graphic>
          <a:graphicData uri="http://schemas.openxmlformats.org/drawingml/2006/table">
            <a:tbl>
              <a:tblPr firstRow="1" bandRow="1">
                <a:tableStyleId>{5C22544A-7EE6-4342-B048-85BDC9FD1C3A}</a:tableStyleId>
              </a:tblPr>
              <a:tblGrid>
                <a:gridCol w="931334"/>
                <a:gridCol w="7196666"/>
                <a:gridCol w="1016000"/>
              </a:tblGrid>
              <a:tr h="370840">
                <a:tc>
                  <a:txBody>
                    <a:bodyPr/>
                    <a:lstStyle/>
                    <a:p>
                      <a:pPr rtl="1"/>
                      <a:r>
                        <a:rPr lang="en-US" dirty="0" smtClean="0"/>
                        <a:t>Q</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1.307</a:t>
                      </a:r>
                      <a:endParaRPr lang="ar-JO" dirty="0"/>
                    </a:p>
                  </a:txBody>
                  <a:tcPr/>
                </a:tc>
                <a:tc>
                  <a:txBody>
                    <a:bodyPr/>
                    <a:lstStyle/>
                    <a:p>
                      <a:pPr rtl="1"/>
                      <a:r>
                        <a:rPr lang="en-US" dirty="0" smtClean="0"/>
                        <a:t>Are supervisory personnel instructed to prohibit any employee who, because of any physical condition (as determined by medical examination or supervisory observation) that may adversely affect the safety or quality of drug products, from coming into direct contact with any drug component or immediate containers for finished product?</a:t>
                      </a:r>
                      <a:endParaRPr lang="ar-JO" dirty="0"/>
                    </a:p>
                  </a:txBody>
                  <a:tcPr/>
                </a:tc>
                <a:tc>
                  <a:txBody>
                    <a:bodyPr/>
                    <a:lstStyle/>
                    <a:p>
                      <a:pPr rtl="1"/>
                      <a:endParaRPr lang="ar-JO"/>
                    </a:p>
                  </a:txBody>
                  <a:tcPr/>
                </a:tc>
              </a:tr>
              <a:tr h="370840">
                <a:tc>
                  <a:txBody>
                    <a:bodyPr/>
                    <a:lstStyle/>
                    <a:p>
                      <a:pPr rtl="1"/>
                      <a:r>
                        <a:rPr lang="en-US" dirty="0" smtClean="0"/>
                        <a:t>1.308</a:t>
                      </a:r>
                      <a:endParaRPr lang="ar-JO" dirty="0"/>
                    </a:p>
                  </a:txBody>
                  <a:tcPr/>
                </a:tc>
                <a:tc>
                  <a:txBody>
                    <a:bodyPr/>
                    <a:lstStyle/>
                    <a:p>
                      <a:pPr rtl="1"/>
                      <a:r>
                        <a:rPr lang="en-US" dirty="0" smtClean="0"/>
                        <a:t>Are employees required to report to supervisory personnel any health or physical condition that may have an adverse effect on drug product safety and purity?</a:t>
                      </a:r>
                      <a:endParaRPr lang="ar-JO" dirty="0"/>
                    </a:p>
                  </a:txBody>
                  <a:tcPr/>
                </a:tc>
                <a:tc>
                  <a:txBody>
                    <a:bodyPr/>
                    <a:lstStyle/>
                    <a:p>
                      <a:pPr rtl="1"/>
                      <a:endParaRPr lang="ar-JO"/>
                    </a:p>
                  </a:txBody>
                  <a:tcPr/>
                </a:tc>
              </a:tr>
              <a:tr h="370840">
                <a:tc>
                  <a:txBody>
                    <a:bodyPr/>
                    <a:lstStyle/>
                    <a:p>
                      <a:pPr rtl="1"/>
                      <a:r>
                        <a:rPr lang="en-US" dirty="0" smtClean="0"/>
                        <a:t>1.309</a:t>
                      </a:r>
                      <a:endParaRPr lang="ar-JO" dirty="0"/>
                    </a:p>
                  </a:txBody>
                  <a:tcPr/>
                </a:tc>
                <a:tc>
                  <a:txBody>
                    <a:bodyPr/>
                    <a:lstStyle/>
                    <a:p>
                      <a:pPr rtl="1"/>
                      <a:r>
                        <a:rPr lang="en-US" dirty="0" smtClean="0"/>
                        <a:t>Are temporary employees given the same orientation as permanent employees?</a:t>
                      </a:r>
                      <a:endParaRPr lang="ar-JO" dirty="0"/>
                    </a:p>
                  </a:txBody>
                  <a:tcPr/>
                </a:tc>
                <a:tc>
                  <a:txBody>
                    <a:bodyPr/>
                    <a:lstStyle/>
                    <a:p>
                      <a:pPr rtl="1"/>
                      <a:endParaRPr lang="ar-JO"/>
                    </a:p>
                  </a:txBody>
                  <a:tcPr/>
                </a:tc>
              </a:tr>
              <a:tr h="370840">
                <a:tc>
                  <a:txBody>
                    <a:bodyPr/>
                    <a:lstStyle/>
                    <a:p>
                      <a:pPr rtl="1"/>
                      <a:r>
                        <a:rPr lang="en-US" dirty="0" smtClean="0"/>
                        <a:t>1.310</a:t>
                      </a:r>
                      <a:endParaRPr lang="ar-JO" dirty="0"/>
                    </a:p>
                  </a:txBody>
                  <a:tcPr/>
                </a:tc>
                <a:tc>
                  <a:txBody>
                    <a:bodyPr/>
                    <a:lstStyle/>
                    <a:p>
                      <a:pPr rtl="1"/>
                      <a:r>
                        <a:rPr lang="en-US" dirty="0" smtClean="0"/>
                        <a:t>Are consultants, who are hired to advise on any aspect of manufacture, processing, packing or holding, of approval for release of drug products, asked to provide evidence of their education, training, and experience?</a:t>
                      </a:r>
                      <a:endParaRPr lang="ar-JO" dirty="0"/>
                    </a:p>
                  </a:txBody>
                  <a:tcPr/>
                </a:tc>
                <a:tc>
                  <a:txBody>
                    <a:bodyPr/>
                    <a:lstStyle/>
                    <a:p>
                      <a:pPr rtl="1"/>
                      <a:endParaRPr lang="ar-JO"/>
                    </a:p>
                  </a:txBody>
                  <a:tcPr/>
                </a:tc>
              </a:tr>
              <a:tr h="370840">
                <a:tc>
                  <a:txBody>
                    <a:bodyPr/>
                    <a:lstStyle/>
                    <a:p>
                      <a:pPr rtl="1"/>
                      <a:r>
                        <a:rPr lang="en-US" dirty="0" smtClean="0"/>
                        <a:t>1.311</a:t>
                      </a:r>
                      <a:endParaRPr lang="ar-JO" dirty="0"/>
                    </a:p>
                  </a:txBody>
                  <a:tcPr/>
                </a:tc>
                <a:tc>
                  <a:txBody>
                    <a:bodyPr/>
                    <a:lstStyle/>
                    <a:p>
                      <a:pPr rtl="1"/>
                      <a:r>
                        <a:rPr lang="en-US" dirty="0" smtClean="0"/>
                        <a:t>Are written records maintained stating the name, address, qualifications, and date of service for any consultants and the type of service they provide?</a:t>
                      </a:r>
                      <a:endParaRPr lang="ar-JO" dirty="0"/>
                    </a:p>
                  </a:txBody>
                  <a:tcPr/>
                </a:tc>
                <a:tc>
                  <a:txBody>
                    <a:bodyPr/>
                    <a:lstStyle/>
                    <a:p>
                      <a:pPr rtl="1"/>
                      <a:endParaRPr lang="ar-JO"/>
                    </a:p>
                  </a:txBody>
                  <a:tcPr/>
                </a:tc>
              </a:tr>
              <a:tr h="370840">
                <a:tc>
                  <a:txBody>
                    <a:bodyPr/>
                    <a:lstStyle/>
                    <a:p>
                      <a:pPr rtl="1"/>
                      <a:r>
                        <a:rPr lang="en-US" dirty="0" smtClean="0"/>
                        <a:t>1.4</a:t>
                      </a:r>
                      <a:endParaRPr lang="ar-JO" dirty="0"/>
                    </a:p>
                  </a:txBody>
                  <a:tcPr/>
                </a:tc>
                <a:tc>
                  <a:txBody>
                    <a:bodyPr/>
                    <a:lstStyle/>
                    <a:p>
                      <a:pPr rtl="1"/>
                      <a:r>
                        <a:rPr lang="en-US" b="1" dirty="0" smtClean="0"/>
                        <a:t>Plant Safety and Security</a:t>
                      </a:r>
                      <a:endParaRPr lang="ar-JO" dirty="0"/>
                    </a:p>
                  </a:txBody>
                  <a:tcPr/>
                </a:tc>
                <a:tc>
                  <a:txBody>
                    <a:bodyPr/>
                    <a:lstStyle/>
                    <a:p>
                      <a:pPr rtl="1"/>
                      <a:endParaRPr lang="ar-JO"/>
                    </a:p>
                  </a:txBody>
                  <a:tcPr/>
                </a:tc>
              </a:tr>
              <a:tr h="370840">
                <a:tc>
                  <a:txBody>
                    <a:bodyPr/>
                    <a:lstStyle/>
                    <a:p>
                      <a:pPr rtl="1"/>
                      <a:r>
                        <a:rPr lang="en-US" dirty="0" smtClean="0"/>
                        <a:t>1.401</a:t>
                      </a:r>
                      <a:endParaRPr lang="ar-JO" dirty="0"/>
                    </a:p>
                  </a:txBody>
                  <a:tcPr/>
                </a:tc>
                <a:tc>
                  <a:txBody>
                    <a:bodyPr/>
                    <a:lstStyle/>
                    <a:p>
                      <a:pPr rtl="1"/>
                      <a:r>
                        <a:rPr lang="en-US" dirty="0" smtClean="0"/>
                        <a:t>Does this facility have a facility or corporate safety program?</a:t>
                      </a:r>
                      <a:endParaRPr lang="ar-JO" dirty="0"/>
                    </a:p>
                  </a:txBody>
                  <a:tcPr/>
                </a:tc>
                <a:tc>
                  <a:txBody>
                    <a:bodyPr/>
                    <a:lstStyle/>
                    <a:p>
                      <a:pPr rtl="1"/>
                      <a:endParaRPr lang="ar-JO"/>
                    </a:p>
                  </a:txBody>
                  <a:tcPr/>
                </a:tc>
              </a:tr>
              <a:tr h="370840">
                <a:tc>
                  <a:txBody>
                    <a:bodyPr/>
                    <a:lstStyle/>
                    <a:p>
                      <a:pPr rtl="1"/>
                      <a:r>
                        <a:rPr lang="en-US" dirty="0" smtClean="0"/>
                        <a:t>1.402</a:t>
                      </a:r>
                      <a:endParaRPr lang="ar-JO" dirty="0"/>
                    </a:p>
                  </a:txBody>
                  <a:tcPr/>
                </a:tc>
                <a:tc>
                  <a:txBody>
                    <a:bodyPr/>
                    <a:lstStyle/>
                    <a:p>
                      <a:pPr rtl="1"/>
                      <a:r>
                        <a:rPr lang="en-US" dirty="0" smtClean="0"/>
                        <a:t>Are safety procedures written?</a:t>
                      </a:r>
                      <a:endParaRPr lang="ar-JO" dirty="0"/>
                    </a:p>
                  </a:txBody>
                  <a:tcPr/>
                </a:tc>
                <a:tc>
                  <a:txBody>
                    <a:bodyPr/>
                    <a:lstStyle/>
                    <a:p>
                      <a:pPr rtl="1"/>
                      <a:endParaRPr lang="ar-JO"/>
                    </a:p>
                  </a:txBody>
                  <a:tcPr/>
                </a:tc>
              </a:tr>
              <a:tr h="370840">
                <a:tc>
                  <a:txBody>
                    <a:bodyPr/>
                    <a:lstStyle/>
                    <a:p>
                      <a:pPr rtl="1"/>
                      <a:r>
                        <a:rPr lang="en-US" dirty="0" smtClean="0"/>
                        <a:t>1.403</a:t>
                      </a:r>
                      <a:endParaRPr lang="ar-JO" dirty="0"/>
                    </a:p>
                  </a:txBody>
                  <a:tcPr/>
                </a:tc>
                <a:tc>
                  <a:txBody>
                    <a:bodyPr/>
                    <a:lstStyle/>
                    <a:p>
                      <a:pPr rtl="1"/>
                      <a:r>
                        <a:rPr lang="en-US" dirty="0" smtClean="0"/>
                        <a:t>Are safety procedures current?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1" y="76200"/>
          <a:ext cx="9144002" cy="7167880"/>
        </p:xfrm>
        <a:graphic>
          <a:graphicData uri="http://schemas.openxmlformats.org/drawingml/2006/table">
            <a:tbl>
              <a:tblPr firstRow="1" bandRow="1">
                <a:tableStyleId>{5C22544A-7EE6-4342-B048-85BDC9FD1C3A}</a:tableStyleId>
              </a:tblPr>
              <a:tblGrid>
                <a:gridCol w="931334"/>
                <a:gridCol w="7196668"/>
                <a:gridCol w="1016000"/>
              </a:tblGrid>
              <a:tr h="8382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533400">
                <a:tc>
                  <a:txBody>
                    <a:bodyPr/>
                    <a:lstStyle/>
                    <a:p>
                      <a:pPr rtl="1"/>
                      <a:r>
                        <a:rPr lang="en-US" dirty="0" smtClean="0"/>
                        <a:t>1.404</a:t>
                      </a:r>
                      <a:endParaRPr lang="ar-JO" dirty="0"/>
                    </a:p>
                  </a:txBody>
                  <a:tcPr/>
                </a:tc>
                <a:tc>
                  <a:txBody>
                    <a:bodyPr/>
                    <a:lstStyle/>
                    <a:p>
                      <a:pPr rtl="1"/>
                      <a:r>
                        <a:rPr lang="en-US" dirty="0" smtClean="0"/>
                        <a:t>Do employees receive safety orientation </a:t>
                      </a:r>
                      <a:r>
                        <a:rPr lang="en-US" u="sng" dirty="0" smtClean="0"/>
                        <a:t>before</a:t>
                      </a:r>
                      <a:r>
                        <a:rPr lang="en-US" dirty="0" smtClean="0"/>
                        <a:t> working in the plant area?</a:t>
                      </a:r>
                      <a:endParaRPr lang="ar-JO" dirty="0"/>
                    </a:p>
                  </a:txBody>
                  <a:tcPr/>
                </a:tc>
                <a:tc>
                  <a:txBody>
                    <a:bodyPr/>
                    <a:lstStyle/>
                    <a:p>
                      <a:pPr rtl="1"/>
                      <a:endParaRPr lang="ar-JO"/>
                    </a:p>
                  </a:txBody>
                  <a:tcPr/>
                </a:tc>
              </a:tr>
              <a:tr h="1381760">
                <a:tc>
                  <a:txBody>
                    <a:bodyPr/>
                    <a:lstStyle/>
                    <a:p>
                      <a:pPr rtl="1"/>
                      <a:r>
                        <a:rPr lang="en-US" dirty="0" smtClean="0"/>
                        <a:t>1.405</a:t>
                      </a:r>
                      <a:endParaRPr lang="ar-JO" dirty="0"/>
                    </a:p>
                  </a:txBody>
                  <a:tcPr/>
                </a:tc>
                <a:tc>
                  <a:txBody>
                    <a:bodyPr/>
                    <a:lstStyle/>
                    <a:p>
                      <a:pPr rtl="1"/>
                      <a:r>
                        <a:rPr lang="en-US" dirty="0" smtClean="0"/>
                        <a:t>Is safety training documented in a readily retrievable manner that states the name of the employee, the type of training, the date of the training, and the name of the trainer and the signature of the trainer and the participant?</a:t>
                      </a:r>
                      <a:endParaRPr lang="ar-JO" dirty="0"/>
                    </a:p>
                  </a:txBody>
                  <a:tcPr/>
                </a:tc>
                <a:tc>
                  <a:txBody>
                    <a:bodyPr/>
                    <a:lstStyle/>
                    <a:p>
                      <a:pPr rtl="1"/>
                      <a:endParaRPr lang="ar-JO"/>
                    </a:p>
                  </a:txBody>
                  <a:tcPr/>
                </a:tc>
              </a:tr>
              <a:tr h="421640">
                <a:tc>
                  <a:txBody>
                    <a:bodyPr/>
                    <a:lstStyle/>
                    <a:p>
                      <a:pPr rtl="1"/>
                      <a:r>
                        <a:rPr lang="en-US" dirty="0" smtClean="0"/>
                        <a:t>1.406</a:t>
                      </a:r>
                      <a:endParaRPr lang="ar-JO" dirty="0"/>
                    </a:p>
                  </a:txBody>
                  <a:tcPr/>
                </a:tc>
                <a:tc>
                  <a:txBody>
                    <a:bodyPr/>
                    <a:lstStyle/>
                    <a:p>
                      <a:pPr rtl="1"/>
                      <a:r>
                        <a:rPr lang="en-US" dirty="0" smtClean="0"/>
                        <a:t>Does this facility have a formal, written security policy?</a:t>
                      </a:r>
                      <a:endParaRPr lang="ar-JO" dirty="0"/>
                    </a:p>
                  </a:txBody>
                  <a:tcPr/>
                </a:tc>
                <a:tc>
                  <a:txBody>
                    <a:bodyPr/>
                    <a:lstStyle/>
                    <a:p>
                      <a:pPr rtl="1"/>
                      <a:endParaRPr lang="ar-JO"/>
                    </a:p>
                  </a:txBody>
                  <a:tcPr/>
                </a:tc>
              </a:tr>
              <a:tr h="370840">
                <a:tc>
                  <a:txBody>
                    <a:bodyPr/>
                    <a:lstStyle/>
                    <a:p>
                      <a:pPr rtl="1"/>
                      <a:r>
                        <a:rPr lang="en-US" dirty="0" smtClean="0"/>
                        <a:t>1.407</a:t>
                      </a:r>
                      <a:endParaRPr lang="ar-JO" dirty="0"/>
                    </a:p>
                  </a:txBody>
                  <a:tcPr/>
                </a:tc>
                <a:tc>
                  <a:txBody>
                    <a:bodyPr/>
                    <a:lstStyle/>
                    <a:p>
                      <a:pPr rtl="1"/>
                      <a:r>
                        <a:rPr lang="en-US" dirty="0" smtClean="0"/>
                        <a:t>Is access to the facility restricted?</a:t>
                      </a:r>
                      <a:endParaRPr lang="ar-JO" dirty="0"/>
                    </a:p>
                  </a:txBody>
                  <a:tcPr/>
                </a:tc>
                <a:tc>
                  <a:txBody>
                    <a:bodyPr/>
                    <a:lstStyle/>
                    <a:p>
                      <a:pPr rtl="1"/>
                      <a:endParaRPr lang="ar-JO" dirty="0"/>
                    </a:p>
                  </a:txBody>
                  <a:tcPr/>
                </a:tc>
              </a:tr>
              <a:tr h="370840">
                <a:tc>
                  <a:txBody>
                    <a:bodyPr/>
                    <a:lstStyle/>
                    <a:p>
                      <a:pPr rtl="1"/>
                      <a:r>
                        <a:rPr lang="en-US" dirty="0" smtClean="0"/>
                        <a:t>1.408</a:t>
                      </a:r>
                      <a:endParaRPr lang="ar-JO" dirty="0"/>
                    </a:p>
                  </a:txBody>
                  <a:tcPr/>
                </a:tc>
                <a:tc>
                  <a:txBody>
                    <a:bodyPr/>
                    <a:lstStyle/>
                    <a:p>
                      <a:pPr rtl="1"/>
                      <a:r>
                        <a:rPr lang="en-US" dirty="0" smtClean="0"/>
                        <a:t>Describe how entry is monitored/restricted:</a:t>
                      </a:r>
                      <a:endParaRPr lang="ar-JO" dirty="0"/>
                    </a:p>
                  </a:txBody>
                  <a:tcPr/>
                </a:tc>
                <a:tc>
                  <a:txBody>
                    <a:bodyPr/>
                    <a:lstStyle/>
                    <a:p>
                      <a:pPr rtl="1"/>
                      <a:endParaRPr lang="ar-JO" dirty="0"/>
                    </a:p>
                  </a:txBody>
                  <a:tcPr/>
                </a:tc>
              </a:tr>
              <a:tr h="370840">
                <a:tc>
                  <a:txBody>
                    <a:bodyPr/>
                    <a:lstStyle/>
                    <a:p>
                      <a:pPr rtl="1"/>
                      <a:r>
                        <a:rPr lang="en-US" dirty="0" smtClean="0"/>
                        <a:t>1.409</a:t>
                      </a:r>
                      <a:endParaRPr lang="ar-JO" dirty="0"/>
                    </a:p>
                  </a:txBody>
                  <a:tcPr/>
                </a:tc>
                <a:tc>
                  <a:txBody>
                    <a:bodyPr/>
                    <a:lstStyle/>
                    <a:p>
                      <a:pPr rtl="1"/>
                      <a:r>
                        <a:rPr lang="en-US" dirty="0" smtClean="0"/>
                        <a:t>Is a security person available 24 hours per day?</a:t>
                      </a:r>
                      <a:endParaRPr lang="ar-JO" dirty="0"/>
                    </a:p>
                  </a:txBody>
                  <a:tcPr/>
                </a:tc>
                <a:tc>
                  <a:txBody>
                    <a:bodyPr/>
                    <a:lstStyle/>
                    <a:p>
                      <a:pPr rtl="1"/>
                      <a:endParaRPr lang="ar-JO"/>
                    </a:p>
                  </a:txBody>
                  <a:tcPr/>
                </a:tc>
              </a:tr>
              <a:tr h="538480">
                <a:tc>
                  <a:txBody>
                    <a:bodyPr/>
                    <a:lstStyle/>
                    <a:p>
                      <a:pPr rtl="1"/>
                      <a:r>
                        <a:rPr lang="en-US" dirty="0" smtClean="0"/>
                        <a:t>1.5</a:t>
                      </a:r>
                      <a:endParaRPr lang="ar-JO" dirty="0"/>
                    </a:p>
                  </a:txBody>
                  <a:tcPr/>
                </a:tc>
                <a:tc>
                  <a:txBody>
                    <a:bodyPr/>
                    <a:lstStyle/>
                    <a:p>
                      <a:pPr rtl="1"/>
                      <a:r>
                        <a:rPr lang="en-US" b="1" dirty="0" smtClean="0"/>
                        <a:t>Internal Quality/GMP Audit Program</a:t>
                      </a:r>
                      <a:endParaRPr lang="ar-JO" dirty="0"/>
                    </a:p>
                  </a:txBody>
                  <a:tcPr/>
                </a:tc>
                <a:tc>
                  <a:txBody>
                    <a:bodyPr/>
                    <a:lstStyle/>
                    <a:p>
                      <a:pPr rtl="1"/>
                      <a:endParaRPr lang="ar-JO"/>
                    </a:p>
                  </a:txBody>
                  <a:tcPr/>
                </a:tc>
              </a:tr>
              <a:tr h="370840">
                <a:tc>
                  <a:txBody>
                    <a:bodyPr/>
                    <a:lstStyle/>
                    <a:p>
                      <a:pPr rtl="1"/>
                      <a:r>
                        <a:rPr lang="en-US" dirty="0" smtClean="0"/>
                        <a:t>1.501</a:t>
                      </a:r>
                      <a:endParaRPr lang="ar-JO" dirty="0"/>
                    </a:p>
                  </a:txBody>
                  <a:tcPr/>
                </a:tc>
                <a:tc>
                  <a:txBody>
                    <a:bodyPr/>
                    <a:lstStyle/>
                    <a:p>
                      <a:pPr rtl="1"/>
                      <a:r>
                        <a:rPr lang="en-US" dirty="0" smtClean="0"/>
                        <a:t>Does this business unit/facility have a written quality policy?</a:t>
                      </a:r>
                      <a:endParaRPr lang="ar-JO" dirty="0"/>
                    </a:p>
                  </a:txBody>
                  <a:tcPr/>
                </a:tc>
                <a:tc>
                  <a:txBody>
                    <a:bodyPr/>
                    <a:lstStyle/>
                    <a:p>
                      <a:pPr rtl="1"/>
                      <a:endParaRPr lang="ar-JO" dirty="0"/>
                    </a:p>
                  </a:txBody>
                  <a:tcPr/>
                </a:tc>
              </a:tr>
              <a:tr h="452120">
                <a:tc>
                  <a:txBody>
                    <a:bodyPr/>
                    <a:lstStyle/>
                    <a:p>
                      <a:pPr rtl="1"/>
                      <a:r>
                        <a:rPr lang="en-US" dirty="0" smtClean="0"/>
                        <a:t>1.502</a:t>
                      </a:r>
                      <a:endParaRPr lang="ar-JO" dirty="0"/>
                    </a:p>
                  </a:txBody>
                  <a:tcPr/>
                </a:tc>
                <a:tc>
                  <a:txBody>
                    <a:bodyPr/>
                    <a:lstStyle/>
                    <a:p>
                      <a:pPr rtl="1"/>
                      <a:r>
                        <a:rPr lang="en-US" dirty="0" smtClean="0"/>
                        <a:t>Is a copy of this quality policy furnished to all employees?</a:t>
                      </a:r>
                      <a:endParaRPr lang="ar-JO" dirty="0"/>
                    </a:p>
                  </a:txBody>
                  <a:tcPr/>
                </a:tc>
                <a:tc>
                  <a:txBody>
                    <a:bodyPr/>
                    <a:lstStyle/>
                    <a:p>
                      <a:pPr rtl="1"/>
                      <a:endParaRPr lang="ar-JO" dirty="0"/>
                    </a:p>
                  </a:txBody>
                  <a:tcPr/>
                </a:tc>
              </a:tr>
              <a:tr h="370840">
                <a:tc>
                  <a:txBody>
                    <a:bodyPr/>
                    <a:lstStyle/>
                    <a:p>
                      <a:pPr rtl="1"/>
                      <a:r>
                        <a:rPr lang="en-US" dirty="0" smtClean="0"/>
                        <a:t>1.503</a:t>
                      </a:r>
                      <a:endParaRPr lang="ar-JO" dirty="0"/>
                    </a:p>
                  </a:txBody>
                  <a:tcPr/>
                </a:tc>
                <a:tc>
                  <a:txBody>
                    <a:bodyPr/>
                    <a:lstStyle/>
                    <a:p>
                      <a:pPr rtl="1"/>
                      <a:r>
                        <a:rPr lang="en-US" dirty="0" smtClean="0"/>
                        <a:t>If "yes" to above, when provided? __________________</a:t>
                      </a:r>
                      <a:endParaRPr lang="ar-JO" dirty="0"/>
                    </a:p>
                  </a:txBody>
                  <a:tcPr/>
                </a:tc>
                <a:tc>
                  <a:txBody>
                    <a:bodyPr/>
                    <a:lstStyle/>
                    <a:p>
                      <a:pPr rtl="1"/>
                      <a:endParaRPr lang="ar-JO" dirty="0"/>
                    </a:p>
                  </a:txBody>
                  <a:tcPr/>
                </a:tc>
              </a:tr>
              <a:tr h="370840">
                <a:tc>
                  <a:txBody>
                    <a:bodyPr/>
                    <a:lstStyle/>
                    <a:p>
                      <a:pPr rtl="1"/>
                      <a:r>
                        <a:rPr lang="en-US" dirty="0" smtClean="0"/>
                        <a:t>1.504</a:t>
                      </a:r>
                      <a:endParaRPr lang="ar-JO" dirty="0"/>
                    </a:p>
                  </a:txBody>
                  <a:tcPr/>
                </a:tc>
                <a:tc>
                  <a:txBody>
                    <a:bodyPr/>
                    <a:lstStyle/>
                    <a:p>
                      <a:pPr rtl="1"/>
                      <a:r>
                        <a:rPr lang="en-US" dirty="0" smtClean="0"/>
                        <a:t>Is training provided in quality improvement?</a:t>
                      </a:r>
                      <a:endParaRPr lang="ar-JO" dirty="0"/>
                    </a:p>
                  </a:txBody>
                  <a:tcPr/>
                </a:tc>
                <a:tc>
                  <a:txBody>
                    <a:bodyPr/>
                    <a:lstStyle/>
                    <a:p>
                      <a:pPr rtl="1"/>
                      <a:endParaRPr lang="ar-JO" dirty="0"/>
                    </a:p>
                  </a:txBody>
                  <a:tcPr/>
                </a:tc>
              </a:tr>
              <a:tr h="777240">
                <a:tc>
                  <a:txBody>
                    <a:bodyPr/>
                    <a:lstStyle/>
                    <a:p>
                      <a:pPr rtl="1"/>
                      <a:r>
                        <a:rPr lang="en-US" dirty="0" smtClean="0"/>
                        <a:t>1.505</a:t>
                      </a:r>
                      <a:endParaRPr lang="ar-JO" dirty="0"/>
                    </a:p>
                  </a:txBody>
                  <a:tcPr/>
                </a:tc>
                <a:tc>
                  <a:txBody>
                    <a:bodyPr/>
                    <a:lstStyle/>
                    <a:p>
                      <a:pPr rtl="1"/>
                      <a:r>
                        <a:rPr lang="en-US" dirty="0" smtClean="0"/>
                        <a:t>Does a formal auditing function exist in the Quality Assurance department?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220200" cy="6840363"/>
        </p:xfrm>
        <a:graphic>
          <a:graphicData uri="http://schemas.openxmlformats.org/drawingml/2006/table">
            <a:tbl>
              <a:tblPr firstRow="1" bandRow="1">
                <a:tableStyleId>{5C22544A-7EE6-4342-B048-85BDC9FD1C3A}</a:tableStyleId>
              </a:tblPr>
              <a:tblGrid>
                <a:gridCol w="1007534"/>
                <a:gridCol w="7196666"/>
                <a:gridCol w="1016000"/>
              </a:tblGrid>
              <a:tr h="7620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705493">
                <a:tc>
                  <a:txBody>
                    <a:bodyPr/>
                    <a:lstStyle/>
                    <a:p>
                      <a:pPr rtl="1"/>
                      <a:r>
                        <a:rPr lang="en-US" dirty="0" smtClean="0"/>
                        <a:t>1.506</a:t>
                      </a:r>
                      <a:endParaRPr lang="ar-JO" dirty="0"/>
                    </a:p>
                  </a:txBody>
                  <a:tcPr/>
                </a:tc>
                <a:tc>
                  <a:txBody>
                    <a:bodyPr/>
                    <a:lstStyle/>
                    <a:p>
                      <a:pPr rtl="1"/>
                      <a:r>
                        <a:rPr lang="en-US" dirty="0" smtClean="0"/>
                        <a:t>Does a written SOP specify who shall conduct audits and qualifications (education, training, and experience) for those who conduct audits?</a:t>
                      </a:r>
                      <a:endParaRPr lang="ar-JO" dirty="0"/>
                    </a:p>
                  </a:txBody>
                  <a:tcPr/>
                </a:tc>
                <a:tc>
                  <a:txBody>
                    <a:bodyPr/>
                    <a:lstStyle/>
                    <a:p>
                      <a:pPr rtl="1"/>
                      <a:endParaRPr lang="ar-JO"/>
                    </a:p>
                  </a:txBody>
                  <a:tcPr/>
                </a:tc>
              </a:tr>
              <a:tr h="562510">
                <a:tc>
                  <a:txBody>
                    <a:bodyPr/>
                    <a:lstStyle/>
                    <a:p>
                      <a:pPr rtl="1"/>
                      <a:r>
                        <a:rPr lang="en-US" dirty="0" smtClean="0"/>
                        <a:t>1.507</a:t>
                      </a:r>
                      <a:endParaRPr lang="ar-JO" dirty="0"/>
                    </a:p>
                  </a:txBody>
                  <a:tcPr/>
                </a:tc>
                <a:tc>
                  <a:txBody>
                    <a:bodyPr/>
                    <a:lstStyle/>
                    <a:p>
                      <a:pPr rtl="1"/>
                      <a:r>
                        <a:rPr lang="en-US" dirty="0" smtClean="0"/>
                        <a:t>Does a written SOP specify the scope and frequency of audits and how such audits are to be documented?</a:t>
                      </a:r>
                      <a:endParaRPr lang="ar-JO" dirty="0"/>
                    </a:p>
                  </a:txBody>
                  <a:tcPr/>
                </a:tc>
                <a:tc>
                  <a:txBody>
                    <a:bodyPr/>
                    <a:lstStyle/>
                    <a:p>
                      <a:pPr rtl="1"/>
                      <a:endParaRPr lang="ar-JO"/>
                    </a:p>
                  </a:txBody>
                  <a:tcPr/>
                </a:tc>
              </a:tr>
              <a:tr h="562510">
                <a:tc>
                  <a:txBody>
                    <a:bodyPr/>
                    <a:lstStyle/>
                    <a:p>
                      <a:pPr rtl="1"/>
                      <a:r>
                        <a:rPr lang="en-US" dirty="0" smtClean="0"/>
                        <a:t>1.508</a:t>
                      </a:r>
                      <a:endParaRPr lang="ar-JO" dirty="0"/>
                    </a:p>
                  </a:txBody>
                  <a:tcPr/>
                </a:tc>
                <a:tc>
                  <a:txBody>
                    <a:bodyPr/>
                    <a:lstStyle/>
                    <a:p>
                      <a:pPr rtl="1"/>
                      <a:r>
                        <a:rPr lang="en-US" dirty="0" smtClean="0"/>
                        <a:t>Does a written SOP specify the distribution of the audit report?</a:t>
                      </a:r>
                      <a:endParaRPr lang="ar-JO" dirty="0"/>
                    </a:p>
                  </a:txBody>
                  <a:tcPr/>
                </a:tc>
                <a:tc>
                  <a:txBody>
                    <a:bodyPr/>
                    <a:lstStyle/>
                    <a:p>
                      <a:pPr rtl="1"/>
                      <a:endParaRPr lang="ar-JO"/>
                    </a:p>
                  </a:txBody>
                  <a:tcPr/>
                </a:tc>
              </a:tr>
              <a:tr h="562510">
                <a:tc>
                  <a:txBody>
                    <a:bodyPr/>
                    <a:lstStyle/>
                    <a:p>
                      <a:pPr rtl="1"/>
                      <a:r>
                        <a:rPr lang="en-US" dirty="0" smtClean="0"/>
                        <a:t>1.6</a:t>
                      </a:r>
                      <a:endParaRPr lang="ar-JO" dirty="0"/>
                    </a:p>
                  </a:txBody>
                  <a:tcPr/>
                </a:tc>
                <a:tc>
                  <a:txBody>
                    <a:bodyPr/>
                    <a:lstStyle/>
                    <a:p>
                      <a:pPr rtl="1"/>
                      <a:r>
                        <a:rPr lang="en-US" b="1" dirty="0" smtClean="0"/>
                        <a:t>Quality Cost Program</a:t>
                      </a:r>
                      <a:endParaRPr lang="ar-JO" dirty="0"/>
                    </a:p>
                  </a:txBody>
                  <a:tcPr/>
                </a:tc>
                <a:tc>
                  <a:txBody>
                    <a:bodyPr/>
                    <a:lstStyle/>
                    <a:p>
                      <a:pPr rtl="1"/>
                      <a:endParaRPr lang="ar-JO"/>
                    </a:p>
                  </a:txBody>
                  <a:tcPr/>
                </a:tc>
              </a:tr>
              <a:tr h="562510">
                <a:tc>
                  <a:txBody>
                    <a:bodyPr/>
                    <a:lstStyle/>
                    <a:p>
                      <a:pPr rtl="1"/>
                      <a:r>
                        <a:rPr lang="en-US" dirty="0" smtClean="0"/>
                        <a:t>1.601</a:t>
                      </a:r>
                      <a:endParaRPr lang="ar-JO" dirty="0"/>
                    </a:p>
                  </a:txBody>
                  <a:tcPr/>
                </a:tc>
                <a:tc>
                  <a:txBody>
                    <a:bodyPr/>
                    <a:lstStyle/>
                    <a:p>
                      <a:pPr rtl="1"/>
                      <a:r>
                        <a:rPr lang="en-US" dirty="0" smtClean="0"/>
                        <a:t>Does this facility have a periodic and formal review of the cost of quality?</a:t>
                      </a:r>
                      <a:endParaRPr lang="ar-JO" dirty="0"/>
                    </a:p>
                  </a:txBody>
                  <a:tcPr/>
                </a:tc>
                <a:tc>
                  <a:txBody>
                    <a:bodyPr/>
                    <a:lstStyle/>
                    <a:p>
                      <a:pPr rtl="1"/>
                      <a:endParaRPr lang="ar-JO"/>
                    </a:p>
                  </a:txBody>
                  <a:tcPr/>
                </a:tc>
              </a:tr>
              <a:tr h="562510">
                <a:tc>
                  <a:txBody>
                    <a:bodyPr/>
                    <a:lstStyle/>
                    <a:p>
                      <a:pPr rtl="1"/>
                      <a:r>
                        <a:rPr lang="en-US" dirty="0" smtClean="0"/>
                        <a:t>1.602</a:t>
                      </a:r>
                      <a:endParaRPr lang="ar-JO" dirty="0"/>
                    </a:p>
                  </a:txBody>
                  <a:tcPr/>
                </a:tc>
                <a:tc>
                  <a:txBody>
                    <a:bodyPr/>
                    <a:lstStyle/>
                    <a:p>
                      <a:pPr rtl="1"/>
                      <a:r>
                        <a:rPr lang="en-US" dirty="0" smtClean="0"/>
                        <a:t>Does this facility have the ability, through personnel, software, and accounting records, to identify and capture quality costs?</a:t>
                      </a:r>
                      <a:endParaRPr lang="ar-JO" dirty="0"/>
                    </a:p>
                  </a:txBody>
                  <a:tcPr/>
                </a:tc>
                <a:tc>
                  <a:txBody>
                    <a:bodyPr/>
                    <a:lstStyle/>
                    <a:p>
                      <a:pPr rtl="1"/>
                      <a:endParaRPr lang="ar-JO"/>
                    </a:p>
                  </a:txBody>
                  <a:tcPr/>
                </a:tc>
              </a:tr>
              <a:tr h="562510">
                <a:tc>
                  <a:txBody>
                    <a:bodyPr/>
                    <a:lstStyle/>
                    <a:p>
                      <a:pPr rtl="1"/>
                      <a:r>
                        <a:rPr lang="en-US" dirty="0" smtClean="0"/>
                        <a:t>1.603</a:t>
                      </a:r>
                      <a:endParaRPr lang="ar-JO" dirty="0"/>
                    </a:p>
                  </a:txBody>
                  <a:tcPr/>
                </a:tc>
                <a:tc>
                  <a:txBody>
                    <a:bodyPr/>
                    <a:lstStyle/>
                    <a:p>
                      <a:pPr rtl="1"/>
                      <a:r>
                        <a:rPr lang="en-US" dirty="0" smtClean="0"/>
                        <a:t>Does this facility make a conscious effort to reduce quality costs?</a:t>
                      </a:r>
                      <a:endParaRPr lang="ar-JO" dirty="0"/>
                    </a:p>
                  </a:txBody>
                  <a:tcPr/>
                </a:tc>
                <a:tc>
                  <a:txBody>
                    <a:bodyPr/>
                    <a:lstStyle/>
                    <a:p>
                      <a:pPr rtl="1"/>
                      <a:endParaRPr lang="ar-JO"/>
                    </a:p>
                  </a:txBody>
                  <a:tcPr/>
                </a:tc>
              </a:tr>
              <a:tr h="562510">
                <a:tc>
                  <a:txBody>
                    <a:bodyPr/>
                    <a:lstStyle/>
                    <a:p>
                      <a:pPr rtl="1"/>
                      <a:r>
                        <a:rPr lang="en-US" dirty="0" smtClean="0"/>
                        <a:t>3.0</a:t>
                      </a:r>
                      <a:endParaRPr lang="ar-JO"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Facility Control</a:t>
                      </a:r>
                    </a:p>
                    <a:p>
                      <a:pPr rtl="1"/>
                      <a:endParaRPr lang="ar-JO" dirty="0"/>
                    </a:p>
                  </a:txBody>
                  <a:tcPr/>
                </a:tc>
                <a:tc>
                  <a:txBody>
                    <a:bodyPr/>
                    <a:lstStyle/>
                    <a:p>
                      <a:pPr rtl="1"/>
                      <a:endParaRPr lang="ar-JO"/>
                    </a:p>
                  </a:txBody>
                  <a:tcPr/>
                </a:tc>
              </a:tr>
              <a:tr h="562510">
                <a:tc>
                  <a:txBody>
                    <a:bodyPr/>
                    <a:lstStyle/>
                    <a:p>
                      <a:pPr rtl="1"/>
                      <a:r>
                        <a:rPr lang="en-US" dirty="0" smtClean="0"/>
                        <a:t>3.1</a:t>
                      </a:r>
                      <a:endParaRPr lang="ar-JO" dirty="0"/>
                    </a:p>
                  </a:txBody>
                  <a:tcPr/>
                </a:tc>
                <a:tc>
                  <a:txBody>
                    <a:bodyPr/>
                    <a:lstStyle/>
                    <a:p>
                      <a:pPr rtl="1"/>
                      <a:r>
                        <a:rPr lang="en-US" b="1" dirty="0" smtClean="0"/>
                        <a:t>Facility Design and Layout</a:t>
                      </a:r>
                      <a:r>
                        <a:rPr lang="en-US" dirty="0" smtClean="0"/>
                        <a:t> </a:t>
                      </a:r>
                      <a:endParaRPr lang="ar-JO" dirty="0"/>
                    </a:p>
                  </a:txBody>
                  <a:tcPr/>
                </a:tc>
                <a:tc>
                  <a:txBody>
                    <a:bodyPr/>
                    <a:lstStyle/>
                    <a:p>
                      <a:pPr rtl="1"/>
                      <a:endParaRPr lang="ar-JO" dirty="0"/>
                    </a:p>
                  </a:txBody>
                  <a:tcPr/>
                </a:tc>
              </a:tr>
              <a:tr h="562510">
                <a:tc>
                  <a:txBody>
                    <a:bodyPr/>
                    <a:lstStyle/>
                    <a:p>
                      <a:pPr rtl="1"/>
                      <a:r>
                        <a:rPr lang="en-US" dirty="0" smtClean="0"/>
                        <a:t>3.101</a:t>
                      </a:r>
                      <a:endParaRPr lang="ar-JO" dirty="0"/>
                    </a:p>
                  </a:txBody>
                  <a:tcPr/>
                </a:tc>
                <a:tc>
                  <a:txBody>
                    <a:bodyPr/>
                    <a:lstStyle/>
                    <a:p>
                      <a:pPr rtl="1"/>
                      <a:r>
                        <a:rPr lang="en-US" dirty="0" smtClean="0"/>
                        <a:t>Are all parts of the facility constructed in a way that makes them suitable for the manufacture, testing, and holding of drug products?</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76200"/>
          <a:ext cx="9144000" cy="6685280"/>
        </p:xfrm>
        <a:graphic>
          <a:graphicData uri="http://schemas.openxmlformats.org/drawingml/2006/table">
            <a:tbl>
              <a:tblPr firstRow="1" bandRow="1">
                <a:tableStyleId>{5C22544A-7EE6-4342-B048-85BDC9FD1C3A}</a:tableStyleId>
              </a:tblPr>
              <a:tblGrid>
                <a:gridCol w="931334"/>
                <a:gridCol w="7196666"/>
                <a:gridCol w="1016000"/>
              </a:tblGrid>
              <a:tr h="9906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3.102</a:t>
                      </a:r>
                      <a:endParaRPr lang="ar-JO" dirty="0"/>
                    </a:p>
                  </a:txBody>
                  <a:tcPr/>
                </a:tc>
                <a:tc>
                  <a:txBody>
                    <a:bodyPr/>
                    <a:lstStyle/>
                    <a:p>
                      <a:pPr rtl="1"/>
                      <a:r>
                        <a:rPr lang="en-US" dirty="0" smtClean="0"/>
                        <a:t>Is there sufficient space in the facility for the type of work and typical volume of production?</a:t>
                      </a:r>
                      <a:endParaRPr lang="ar-JO" dirty="0"/>
                    </a:p>
                  </a:txBody>
                  <a:tcPr/>
                </a:tc>
                <a:tc>
                  <a:txBody>
                    <a:bodyPr/>
                    <a:lstStyle/>
                    <a:p>
                      <a:pPr rtl="1"/>
                      <a:endParaRPr lang="ar-JO"/>
                    </a:p>
                  </a:txBody>
                  <a:tcPr/>
                </a:tc>
              </a:tr>
              <a:tr h="370840">
                <a:tc>
                  <a:txBody>
                    <a:bodyPr/>
                    <a:lstStyle/>
                    <a:p>
                      <a:pPr rtl="1"/>
                      <a:r>
                        <a:rPr lang="en-US" dirty="0" smtClean="0"/>
                        <a:t>3.103</a:t>
                      </a:r>
                      <a:endParaRPr lang="ar-JO" dirty="0"/>
                    </a:p>
                  </a:txBody>
                  <a:tcPr/>
                </a:tc>
                <a:tc>
                  <a:txBody>
                    <a:bodyPr/>
                    <a:lstStyle/>
                    <a:p>
                      <a:pPr rtl="1"/>
                      <a:r>
                        <a:rPr lang="en-US" dirty="0" smtClean="0"/>
                        <a:t>Does the layout and organization of the facility prevent contamination?</a:t>
                      </a:r>
                      <a:endParaRPr lang="ar-JO" dirty="0"/>
                    </a:p>
                  </a:txBody>
                  <a:tcPr/>
                </a:tc>
                <a:tc>
                  <a:txBody>
                    <a:bodyPr/>
                    <a:lstStyle/>
                    <a:p>
                      <a:pPr rtl="1"/>
                      <a:endParaRPr lang="ar-JO"/>
                    </a:p>
                  </a:txBody>
                  <a:tcPr/>
                </a:tc>
              </a:tr>
              <a:tr h="370840">
                <a:tc>
                  <a:txBody>
                    <a:bodyPr/>
                    <a:lstStyle/>
                    <a:p>
                      <a:pPr rtl="1"/>
                      <a:r>
                        <a:rPr lang="en-US" dirty="0" smtClean="0"/>
                        <a:t>3.2</a:t>
                      </a:r>
                      <a:endParaRPr lang="ar-JO" dirty="0"/>
                    </a:p>
                  </a:txBody>
                  <a:tcPr/>
                </a:tc>
                <a:tc>
                  <a:txBody>
                    <a:bodyPr/>
                    <a:lstStyle/>
                    <a:p>
                      <a:pPr rtl="1"/>
                      <a:r>
                        <a:rPr lang="en-US" b="1" dirty="0" smtClean="0"/>
                        <a:t>Environmental Control Program</a:t>
                      </a:r>
                      <a:endParaRPr lang="ar-JO" dirty="0"/>
                    </a:p>
                  </a:txBody>
                  <a:tcPr/>
                </a:tc>
                <a:tc>
                  <a:txBody>
                    <a:bodyPr/>
                    <a:lstStyle/>
                    <a:p>
                      <a:pPr rtl="1"/>
                      <a:endParaRPr lang="ar-JO"/>
                    </a:p>
                  </a:txBody>
                  <a:tcPr/>
                </a:tc>
              </a:tr>
              <a:tr h="370840">
                <a:tc>
                  <a:txBody>
                    <a:bodyPr/>
                    <a:lstStyle/>
                    <a:p>
                      <a:pPr rtl="1"/>
                      <a:r>
                        <a:rPr lang="en-US" dirty="0" smtClean="0"/>
                        <a:t>3.201</a:t>
                      </a:r>
                      <a:endParaRPr lang="ar-JO" dirty="0"/>
                    </a:p>
                  </a:txBody>
                  <a:tcPr/>
                </a:tc>
                <a:tc>
                  <a:txBody>
                    <a:bodyPr/>
                    <a:lstStyle/>
                    <a:p>
                      <a:pPr rtl="1"/>
                      <a:r>
                        <a:rPr lang="en-US" dirty="0" smtClean="0"/>
                        <a:t>The facility is NOT situated in a location that potentially subjects workers or product to particulate matter, fumes, or infestations?</a:t>
                      </a:r>
                      <a:endParaRPr lang="ar-JO" dirty="0"/>
                    </a:p>
                  </a:txBody>
                  <a:tcPr/>
                </a:tc>
                <a:tc>
                  <a:txBody>
                    <a:bodyPr/>
                    <a:lstStyle/>
                    <a:p>
                      <a:pPr rtl="1"/>
                      <a:endParaRPr lang="ar-JO"/>
                    </a:p>
                  </a:txBody>
                  <a:tcPr/>
                </a:tc>
              </a:tr>
              <a:tr h="370840">
                <a:tc>
                  <a:txBody>
                    <a:bodyPr/>
                    <a:lstStyle/>
                    <a:p>
                      <a:pPr rtl="1"/>
                      <a:r>
                        <a:rPr lang="en-US" dirty="0" smtClean="0"/>
                        <a:t>3.202</a:t>
                      </a:r>
                      <a:endParaRPr lang="ar-JO" dirty="0"/>
                    </a:p>
                  </a:txBody>
                  <a:tcPr/>
                </a:tc>
                <a:tc>
                  <a:txBody>
                    <a:bodyPr/>
                    <a:lstStyle/>
                    <a:p>
                      <a:pPr rtl="1"/>
                      <a:r>
                        <a:rPr lang="en-US" dirty="0" smtClean="0"/>
                        <a:t>Are grounds free of standing water?</a:t>
                      </a:r>
                      <a:endParaRPr lang="ar-JO" dirty="0"/>
                    </a:p>
                  </a:txBody>
                  <a:tcPr/>
                </a:tc>
                <a:tc>
                  <a:txBody>
                    <a:bodyPr/>
                    <a:lstStyle/>
                    <a:p>
                      <a:pPr rtl="1"/>
                      <a:endParaRPr lang="ar-JO"/>
                    </a:p>
                  </a:txBody>
                  <a:tcPr/>
                </a:tc>
              </a:tr>
              <a:tr h="370840">
                <a:tc>
                  <a:txBody>
                    <a:bodyPr/>
                    <a:lstStyle/>
                    <a:p>
                      <a:pPr rtl="1"/>
                      <a:r>
                        <a:rPr lang="en-US" dirty="0" smtClean="0"/>
                        <a:t>3.203</a:t>
                      </a:r>
                      <a:endParaRPr lang="ar-JO" dirty="0"/>
                    </a:p>
                  </a:txBody>
                  <a:tcPr/>
                </a:tc>
                <a:tc>
                  <a:txBody>
                    <a:bodyPr/>
                    <a:lstStyle/>
                    <a:p>
                      <a:pPr rtl="1"/>
                      <a:r>
                        <a:rPr lang="en-US" dirty="0" smtClean="0"/>
                        <a:t>Is lighting adequate in all areas?</a:t>
                      </a:r>
                      <a:endParaRPr lang="ar-JO" dirty="0"/>
                    </a:p>
                  </a:txBody>
                  <a:tcPr/>
                </a:tc>
                <a:tc>
                  <a:txBody>
                    <a:bodyPr/>
                    <a:lstStyle/>
                    <a:p>
                      <a:pPr rtl="1"/>
                      <a:endParaRPr lang="ar-JO"/>
                    </a:p>
                  </a:txBody>
                  <a:tcPr/>
                </a:tc>
              </a:tr>
              <a:tr h="370840">
                <a:tc>
                  <a:txBody>
                    <a:bodyPr/>
                    <a:lstStyle/>
                    <a:p>
                      <a:pPr rtl="1"/>
                      <a:r>
                        <a:rPr lang="en-US" dirty="0" smtClean="0"/>
                        <a:t>3.204</a:t>
                      </a:r>
                      <a:endParaRPr lang="ar-JO" dirty="0"/>
                    </a:p>
                  </a:txBody>
                  <a:tcPr/>
                </a:tc>
                <a:tc>
                  <a:txBody>
                    <a:bodyPr/>
                    <a:lstStyle/>
                    <a:p>
                      <a:pPr rtl="1"/>
                      <a:r>
                        <a:rPr lang="en-US" dirty="0" smtClean="0"/>
                        <a:t>Is adequate ventilation provided?</a:t>
                      </a:r>
                      <a:endParaRPr lang="ar-JO" dirty="0"/>
                    </a:p>
                  </a:txBody>
                  <a:tcPr/>
                </a:tc>
                <a:tc>
                  <a:txBody>
                    <a:bodyPr/>
                    <a:lstStyle/>
                    <a:p>
                      <a:pPr rtl="1"/>
                      <a:endParaRPr lang="ar-JO"/>
                    </a:p>
                  </a:txBody>
                  <a:tcPr/>
                </a:tc>
              </a:tr>
              <a:tr h="370840">
                <a:tc>
                  <a:txBody>
                    <a:bodyPr/>
                    <a:lstStyle/>
                    <a:p>
                      <a:pPr rtl="1"/>
                      <a:r>
                        <a:rPr lang="en-US" dirty="0" smtClean="0"/>
                        <a:t>3.205</a:t>
                      </a:r>
                      <a:endParaRPr lang="ar-JO" dirty="0"/>
                    </a:p>
                  </a:txBody>
                  <a:tcPr/>
                </a:tc>
                <a:tc>
                  <a:txBody>
                    <a:bodyPr/>
                    <a:lstStyle/>
                    <a:p>
                      <a:pPr rtl="1"/>
                      <a:r>
                        <a:rPr lang="en-US" dirty="0" smtClean="0"/>
                        <a:t>Is control of air pressure, dust, humidity and temperature adequate for the manufacture, processing, storage or testing of drug products?</a:t>
                      </a:r>
                      <a:endParaRPr lang="ar-JO" dirty="0"/>
                    </a:p>
                  </a:txBody>
                  <a:tcPr/>
                </a:tc>
                <a:tc>
                  <a:txBody>
                    <a:bodyPr/>
                    <a:lstStyle/>
                    <a:p>
                      <a:pPr rtl="1"/>
                      <a:endParaRPr lang="ar-JO"/>
                    </a:p>
                  </a:txBody>
                  <a:tcPr/>
                </a:tc>
              </a:tr>
              <a:tr h="370840">
                <a:tc>
                  <a:txBody>
                    <a:bodyPr/>
                    <a:lstStyle/>
                    <a:p>
                      <a:pPr rtl="1"/>
                      <a:r>
                        <a:rPr lang="en-US" dirty="0" smtClean="0"/>
                        <a:t>3.206</a:t>
                      </a:r>
                      <a:endParaRPr lang="ar-JO" dirty="0"/>
                    </a:p>
                  </a:txBody>
                  <a:tcPr/>
                </a:tc>
                <a:tc>
                  <a:txBody>
                    <a:bodyPr/>
                    <a:lstStyle/>
                    <a:p>
                      <a:pPr rtl="1"/>
                      <a:r>
                        <a:rPr lang="en-US" dirty="0" smtClean="0"/>
                        <a:t>If air filters are used, is there a written procedure specifying the frequency of inspection and replacement?</a:t>
                      </a:r>
                      <a:endParaRPr lang="ar-JO" dirty="0"/>
                    </a:p>
                  </a:txBody>
                  <a:tcPr/>
                </a:tc>
                <a:tc>
                  <a:txBody>
                    <a:bodyPr/>
                    <a:lstStyle/>
                    <a:p>
                      <a:pPr rtl="1"/>
                      <a:endParaRPr lang="ar-JO" dirty="0"/>
                    </a:p>
                  </a:txBody>
                  <a:tcPr/>
                </a:tc>
              </a:tr>
              <a:tr h="370840">
                <a:tc>
                  <a:txBody>
                    <a:bodyPr/>
                    <a:lstStyle/>
                    <a:p>
                      <a:pPr rtl="1"/>
                      <a:r>
                        <a:rPr lang="en-US" dirty="0" smtClean="0"/>
                        <a:t>3.207</a:t>
                      </a:r>
                      <a:endParaRPr lang="ar-JO" dirty="0"/>
                    </a:p>
                  </a:txBody>
                  <a:tcPr/>
                </a:tc>
                <a:tc>
                  <a:txBody>
                    <a:bodyPr/>
                    <a:lstStyle/>
                    <a:p>
                      <a:pPr rtl="1"/>
                      <a:r>
                        <a:rPr lang="en-US" dirty="0" smtClean="0"/>
                        <a:t>Are drains and routine cleaning procedures sufficient to prevent standing water inside the facility?</a:t>
                      </a:r>
                      <a:endParaRPr lang="ar-JO" dirty="0"/>
                    </a:p>
                  </a:txBody>
                  <a:tcPr/>
                </a:tc>
                <a:tc>
                  <a:txBody>
                    <a:bodyPr/>
                    <a:lstStyle/>
                    <a:p>
                      <a:pPr rtl="1"/>
                      <a:endParaRPr lang="ar-JO" dirty="0"/>
                    </a:p>
                  </a:txBody>
                  <a:tcPr/>
                </a:tc>
              </a:tr>
              <a:tr h="370840">
                <a:tc>
                  <a:txBody>
                    <a:bodyPr/>
                    <a:lstStyle/>
                    <a:p>
                      <a:pPr rtl="1"/>
                      <a:r>
                        <a:rPr lang="en-US" dirty="0" smtClean="0"/>
                        <a:t>3.208</a:t>
                      </a:r>
                      <a:endParaRPr lang="ar-JO" dirty="0"/>
                    </a:p>
                  </a:txBody>
                  <a:tcPr/>
                </a:tc>
                <a:tc>
                  <a:txBody>
                    <a:bodyPr/>
                    <a:lstStyle/>
                    <a:p>
                      <a:pPr rtl="1"/>
                      <a:r>
                        <a:rPr lang="en-US" dirty="0" smtClean="0"/>
                        <a:t>Does the facility have separate air handling systems, if required, to prevent contamination? (MANDATORY IF PENICILLIN IS PRESENT!)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372599" cy="6858002"/>
        </p:xfrm>
        <a:graphic>
          <a:graphicData uri="http://schemas.openxmlformats.org/drawingml/2006/table">
            <a:tbl>
              <a:tblPr firstRow="1" bandRow="1">
                <a:tableStyleId>{5C22544A-7EE6-4342-B048-85BDC9FD1C3A}</a:tableStyleId>
              </a:tblPr>
              <a:tblGrid>
                <a:gridCol w="954616"/>
                <a:gridCol w="7376583"/>
                <a:gridCol w="1041400"/>
              </a:tblGrid>
              <a:tr h="664188">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84807">
                <a:tc>
                  <a:txBody>
                    <a:bodyPr/>
                    <a:lstStyle/>
                    <a:p>
                      <a:pPr rtl="1"/>
                      <a:r>
                        <a:rPr lang="en-US" dirty="0" smtClean="0"/>
                        <a:t>3.3</a:t>
                      </a:r>
                      <a:endParaRPr lang="ar-JO" dirty="0"/>
                    </a:p>
                  </a:txBody>
                  <a:tcPr/>
                </a:tc>
                <a:tc>
                  <a:txBody>
                    <a:bodyPr/>
                    <a:lstStyle/>
                    <a:p>
                      <a:pPr rtl="1"/>
                      <a:r>
                        <a:rPr lang="en-US" b="1" dirty="0" smtClean="0"/>
                        <a:t>Facility Maintenance and Good Housekeeping Program</a:t>
                      </a:r>
                      <a:endParaRPr lang="ar-JO" dirty="0"/>
                    </a:p>
                  </a:txBody>
                  <a:tcPr/>
                </a:tc>
                <a:tc>
                  <a:txBody>
                    <a:bodyPr/>
                    <a:lstStyle/>
                    <a:p>
                      <a:pPr rtl="1"/>
                      <a:endParaRPr lang="ar-JO"/>
                    </a:p>
                  </a:txBody>
                  <a:tcPr/>
                </a:tc>
              </a:tr>
              <a:tr h="384807">
                <a:tc>
                  <a:txBody>
                    <a:bodyPr/>
                    <a:lstStyle/>
                    <a:p>
                      <a:pPr rtl="1"/>
                      <a:r>
                        <a:rPr lang="en-US" dirty="0" smtClean="0"/>
                        <a:t>3.301</a:t>
                      </a:r>
                      <a:endParaRPr lang="ar-JO" dirty="0"/>
                    </a:p>
                  </a:txBody>
                  <a:tcPr/>
                </a:tc>
                <a:tc>
                  <a:txBody>
                    <a:bodyPr/>
                    <a:lstStyle/>
                    <a:p>
                      <a:pPr rtl="1"/>
                      <a:r>
                        <a:rPr lang="en-US" dirty="0" smtClean="0"/>
                        <a:t>Is this facility free from infestation by rodents, birds, insects and vermin?</a:t>
                      </a:r>
                      <a:endParaRPr lang="ar-JO" dirty="0"/>
                    </a:p>
                  </a:txBody>
                  <a:tcPr/>
                </a:tc>
                <a:tc>
                  <a:txBody>
                    <a:bodyPr/>
                    <a:lstStyle/>
                    <a:p>
                      <a:pPr rtl="1"/>
                      <a:endParaRPr lang="ar-JO"/>
                    </a:p>
                  </a:txBody>
                  <a:tcPr/>
                </a:tc>
              </a:tr>
              <a:tr h="948839">
                <a:tc>
                  <a:txBody>
                    <a:bodyPr/>
                    <a:lstStyle/>
                    <a:p>
                      <a:pPr rtl="1"/>
                      <a:r>
                        <a:rPr lang="en-US" dirty="0" smtClean="0"/>
                        <a:t>3.302</a:t>
                      </a:r>
                      <a:endParaRPr lang="ar-JO" dirty="0"/>
                    </a:p>
                  </a:txBody>
                  <a:tcPr/>
                </a:tc>
                <a:tc>
                  <a:txBody>
                    <a:bodyPr/>
                    <a:lstStyle/>
                    <a:p>
                      <a:pPr rtl="1"/>
                      <a:r>
                        <a:rPr lang="en-US" dirty="0" smtClean="0"/>
                        <a:t>Does this facility have written procedures for the safe use of suitable, (e.g. those that are properly registered) </a:t>
                      </a:r>
                      <a:r>
                        <a:rPr lang="en-US" dirty="0" err="1" smtClean="0"/>
                        <a:t>rodenticides</a:t>
                      </a:r>
                      <a:r>
                        <a:rPr lang="en-US" dirty="0" smtClean="0"/>
                        <a:t>, insecticides, fungicides, and fumigating agents?</a:t>
                      </a:r>
                      <a:endParaRPr lang="ar-JO" dirty="0"/>
                    </a:p>
                  </a:txBody>
                  <a:tcPr/>
                </a:tc>
                <a:tc>
                  <a:txBody>
                    <a:bodyPr/>
                    <a:lstStyle/>
                    <a:p>
                      <a:pPr rtl="1"/>
                      <a:endParaRPr lang="ar-JO"/>
                    </a:p>
                  </a:txBody>
                  <a:tcPr/>
                </a:tc>
              </a:tr>
              <a:tr h="384807">
                <a:tc>
                  <a:txBody>
                    <a:bodyPr/>
                    <a:lstStyle/>
                    <a:p>
                      <a:pPr rtl="1"/>
                      <a:r>
                        <a:rPr lang="en-US" dirty="0" smtClean="0"/>
                        <a:t>3.303</a:t>
                      </a:r>
                      <a:endParaRPr lang="ar-JO" dirty="0"/>
                    </a:p>
                  </a:txBody>
                  <a:tcPr/>
                </a:tc>
                <a:tc>
                  <a:txBody>
                    <a:bodyPr/>
                    <a:lstStyle/>
                    <a:p>
                      <a:pPr rtl="1"/>
                      <a:r>
                        <a:rPr lang="en-US" dirty="0" smtClean="0"/>
                        <a:t>Is this facility maintained in a clean and sanitary condition?</a:t>
                      </a:r>
                      <a:endParaRPr lang="ar-JO" dirty="0"/>
                    </a:p>
                  </a:txBody>
                  <a:tcPr/>
                </a:tc>
                <a:tc>
                  <a:txBody>
                    <a:bodyPr/>
                    <a:lstStyle/>
                    <a:p>
                      <a:pPr rtl="1"/>
                      <a:endParaRPr lang="ar-JO"/>
                    </a:p>
                  </a:txBody>
                  <a:tcPr/>
                </a:tc>
              </a:tr>
              <a:tr h="664188">
                <a:tc>
                  <a:txBody>
                    <a:bodyPr/>
                    <a:lstStyle/>
                    <a:p>
                      <a:pPr rtl="1"/>
                      <a:r>
                        <a:rPr lang="en-US" dirty="0" smtClean="0"/>
                        <a:t>3.304</a:t>
                      </a:r>
                      <a:endParaRPr lang="ar-JO" dirty="0"/>
                    </a:p>
                  </a:txBody>
                  <a:tcPr/>
                </a:tc>
                <a:tc>
                  <a:txBody>
                    <a:bodyPr/>
                    <a:lstStyle/>
                    <a:p>
                      <a:pPr rtl="1"/>
                      <a:r>
                        <a:rPr lang="en-US" dirty="0" smtClean="0"/>
                        <a:t>Does this facility have written procedures that describe in sufficient detail the cleaning schedule, methods, equipment and material?</a:t>
                      </a:r>
                      <a:endParaRPr lang="ar-JO" dirty="0"/>
                    </a:p>
                  </a:txBody>
                  <a:tcPr/>
                </a:tc>
                <a:tc>
                  <a:txBody>
                    <a:bodyPr/>
                    <a:lstStyle/>
                    <a:p>
                      <a:pPr rtl="1"/>
                      <a:endParaRPr lang="ar-JO"/>
                    </a:p>
                  </a:txBody>
                  <a:tcPr/>
                </a:tc>
              </a:tr>
              <a:tr h="664188">
                <a:tc>
                  <a:txBody>
                    <a:bodyPr/>
                    <a:lstStyle/>
                    <a:p>
                      <a:pPr rtl="1"/>
                      <a:r>
                        <a:rPr lang="en-US" dirty="0" smtClean="0"/>
                        <a:t>3.305</a:t>
                      </a:r>
                      <a:endParaRPr lang="ar-JO" dirty="0"/>
                    </a:p>
                  </a:txBody>
                  <a:tcPr/>
                </a:tc>
                <a:tc>
                  <a:txBody>
                    <a:bodyPr/>
                    <a:lstStyle/>
                    <a:p>
                      <a:pPr rtl="1"/>
                      <a:r>
                        <a:rPr lang="en-US" dirty="0" smtClean="0"/>
                        <a:t>Does this facility have written procedures for the safe and correct use of cleaning and sanitizing agents?</a:t>
                      </a:r>
                      <a:endParaRPr lang="ar-JO" dirty="0"/>
                    </a:p>
                  </a:txBody>
                  <a:tcPr/>
                </a:tc>
                <a:tc>
                  <a:txBody>
                    <a:bodyPr/>
                    <a:lstStyle/>
                    <a:p>
                      <a:pPr rtl="1"/>
                      <a:endParaRPr lang="ar-JO"/>
                    </a:p>
                  </a:txBody>
                  <a:tcPr/>
                </a:tc>
              </a:tr>
              <a:tr h="384807">
                <a:tc>
                  <a:txBody>
                    <a:bodyPr/>
                    <a:lstStyle/>
                    <a:p>
                      <a:pPr rtl="1"/>
                      <a:r>
                        <a:rPr lang="en-US" dirty="0" smtClean="0"/>
                        <a:t>3.306</a:t>
                      </a:r>
                      <a:endParaRPr lang="ar-JO" dirty="0"/>
                    </a:p>
                  </a:txBody>
                  <a:tcPr/>
                </a:tc>
                <a:tc>
                  <a:txBody>
                    <a:bodyPr/>
                    <a:lstStyle/>
                    <a:p>
                      <a:pPr rtl="1"/>
                      <a:r>
                        <a:rPr lang="en-US" dirty="0" smtClean="0"/>
                        <a:t>Are all parts of the facility maintained in a good state of repair?</a:t>
                      </a:r>
                      <a:endParaRPr lang="ar-JO" dirty="0"/>
                    </a:p>
                  </a:txBody>
                  <a:tcPr/>
                </a:tc>
                <a:tc>
                  <a:txBody>
                    <a:bodyPr/>
                    <a:lstStyle/>
                    <a:p>
                      <a:pPr rtl="1"/>
                      <a:endParaRPr lang="ar-JO"/>
                    </a:p>
                  </a:txBody>
                  <a:tcPr/>
                </a:tc>
              </a:tr>
              <a:tr h="664188">
                <a:tc>
                  <a:txBody>
                    <a:bodyPr/>
                    <a:lstStyle/>
                    <a:p>
                      <a:pPr rtl="1"/>
                      <a:r>
                        <a:rPr lang="en-US" dirty="0" smtClean="0"/>
                        <a:t>3.307</a:t>
                      </a:r>
                      <a:endParaRPr lang="ar-JO" dirty="0"/>
                    </a:p>
                  </a:txBody>
                  <a:tcPr/>
                </a:tc>
                <a:tc>
                  <a:txBody>
                    <a:bodyPr/>
                    <a:lstStyle/>
                    <a:p>
                      <a:pPr rtl="1"/>
                      <a:r>
                        <a:rPr lang="en-US" dirty="0" smtClean="0"/>
                        <a:t>Is sewage, trash and other refuse disposed of in a safe and sanitary manner (and with sufficient frequency?)</a:t>
                      </a:r>
                      <a:endParaRPr lang="ar-JO" dirty="0"/>
                    </a:p>
                  </a:txBody>
                  <a:tcPr/>
                </a:tc>
                <a:tc>
                  <a:txBody>
                    <a:bodyPr/>
                    <a:lstStyle/>
                    <a:p>
                      <a:pPr rtl="1"/>
                      <a:endParaRPr lang="ar-JO"/>
                    </a:p>
                  </a:txBody>
                  <a:tcPr/>
                </a:tc>
              </a:tr>
              <a:tr h="384807">
                <a:tc>
                  <a:txBody>
                    <a:bodyPr/>
                    <a:lstStyle/>
                    <a:p>
                      <a:pPr rtl="1"/>
                      <a:r>
                        <a:rPr lang="en-US" dirty="0" smtClean="0"/>
                        <a:t>3.4</a:t>
                      </a:r>
                      <a:endParaRPr lang="ar-JO" dirty="0"/>
                    </a:p>
                  </a:txBody>
                  <a:tcPr/>
                </a:tc>
                <a:tc>
                  <a:txBody>
                    <a:bodyPr/>
                    <a:lstStyle/>
                    <a:p>
                      <a:pPr rtl="1"/>
                      <a:r>
                        <a:rPr lang="en-US" b="1" dirty="0" smtClean="0"/>
                        <a:t>Outside Contractor Control Program</a:t>
                      </a:r>
                      <a:endParaRPr lang="ar-JO" dirty="0"/>
                    </a:p>
                  </a:txBody>
                  <a:tcPr/>
                </a:tc>
                <a:tc>
                  <a:txBody>
                    <a:bodyPr/>
                    <a:lstStyle/>
                    <a:p>
                      <a:pPr rtl="1"/>
                      <a:endParaRPr lang="ar-JO" dirty="0"/>
                    </a:p>
                  </a:txBody>
                  <a:tcPr/>
                </a:tc>
              </a:tr>
              <a:tr h="664188">
                <a:tc>
                  <a:txBody>
                    <a:bodyPr/>
                    <a:lstStyle/>
                    <a:p>
                      <a:pPr rtl="1"/>
                      <a:r>
                        <a:rPr lang="en-US" dirty="0" smtClean="0"/>
                        <a:t>3.401</a:t>
                      </a:r>
                      <a:endParaRPr lang="ar-JO" dirty="0"/>
                    </a:p>
                  </a:txBody>
                  <a:tcPr/>
                </a:tc>
                <a:tc>
                  <a:txBody>
                    <a:bodyPr/>
                    <a:lstStyle/>
                    <a:p>
                      <a:pPr rtl="1"/>
                      <a:r>
                        <a:rPr lang="en-US" dirty="0" smtClean="0"/>
                        <a:t>Are contractors and temporary employees required to perform their work under sanitary conditions?</a:t>
                      </a:r>
                      <a:endParaRPr lang="ar-JO" dirty="0"/>
                    </a:p>
                  </a:txBody>
                  <a:tcPr/>
                </a:tc>
                <a:tc>
                  <a:txBody>
                    <a:bodyPr/>
                    <a:lstStyle/>
                    <a:p>
                      <a:pPr rtl="1"/>
                      <a:endParaRPr lang="ar-JO" dirty="0"/>
                    </a:p>
                  </a:txBody>
                  <a:tcPr/>
                </a:tc>
              </a:tr>
              <a:tr h="664188">
                <a:tc>
                  <a:txBody>
                    <a:bodyPr/>
                    <a:lstStyle/>
                    <a:p>
                      <a:pPr rtl="1"/>
                      <a:r>
                        <a:rPr lang="en-US" dirty="0" smtClean="0"/>
                        <a:t>3.402</a:t>
                      </a:r>
                      <a:endParaRPr lang="ar-JO" dirty="0"/>
                    </a:p>
                  </a:txBody>
                  <a:tcPr/>
                </a:tc>
                <a:tc>
                  <a:txBody>
                    <a:bodyPr/>
                    <a:lstStyle/>
                    <a:p>
                      <a:pPr rtl="1"/>
                      <a:r>
                        <a:rPr lang="en-US" dirty="0" smtClean="0"/>
                        <a:t>Are contractors qualified by experience or training to perform tasks that may influence the production, packaging, or holding of drug products?</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0" cy="7435234"/>
        </p:xfrm>
        <a:graphic>
          <a:graphicData uri="http://schemas.openxmlformats.org/drawingml/2006/table">
            <a:tbl>
              <a:tblPr firstRow="1" bandRow="1">
                <a:tableStyleId>{5C22544A-7EE6-4342-B048-85BDC9FD1C3A}</a:tableStyleId>
              </a:tblPr>
              <a:tblGrid>
                <a:gridCol w="931334"/>
                <a:gridCol w="7196666"/>
                <a:gridCol w="1016000"/>
              </a:tblGrid>
              <a:tr h="132542">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742143">
                <a:tc>
                  <a:txBody>
                    <a:bodyPr/>
                    <a:lstStyle/>
                    <a:p>
                      <a:pPr rtl="1"/>
                      <a:r>
                        <a:rPr lang="en-US" dirty="0" smtClean="0"/>
                        <a:t>4.0</a:t>
                      </a:r>
                      <a:endParaRPr lang="ar-JO"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Equipment Control</a:t>
                      </a:r>
                    </a:p>
                    <a:p>
                      <a:pPr rtl="1"/>
                      <a:endParaRPr lang="ar-JO" dirty="0"/>
                    </a:p>
                  </a:txBody>
                  <a:tcPr/>
                </a:tc>
                <a:tc>
                  <a:txBody>
                    <a:bodyPr/>
                    <a:lstStyle/>
                    <a:p>
                      <a:pPr rtl="1"/>
                      <a:endParaRPr lang="ar-JO"/>
                    </a:p>
                  </a:txBody>
                  <a:tcPr/>
                </a:tc>
              </a:tr>
              <a:tr h="429972">
                <a:tc>
                  <a:txBody>
                    <a:bodyPr/>
                    <a:lstStyle/>
                    <a:p>
                      <a:pPr rtl="1"/>
                      <a:r>
                        <a:rPr lang="en-US" dirty="0" smtClean="0"/>
                        <a:t>4.1</a:t>
                      </a:r>
                      <a:endParaRPr lang="ar-JO" dirty="0"/>
                    </a:p>
                  </a:txBody>
                  <a:tcPr/>
                </a:tc>
                <a:tc>
                  <a:txBody>
                    <a:bodyPr/>
                    <a:lstStyle/>
                    <a:p>
                      <a:pPr rtl="1"/>
                      <a:r>
                        <a:rPr lang="en-US" b="1" dirty="0" smtClean="0"/>
                        <a:t>Equipment Design and Placement</a:t>
                      </a:r>
                      <a:endParaRPr lang="ar-JO" dirty="0"/>
                    </a:p>
                  </a:txBody>
                  <a:tcPr/>
                </a:tc>
                <a:tc>
                  <a:txBody>
                    <a:bodyPr/>
                    <a:lstStyle/>
                    <a:p>
                      <a:pPr rtl="1"/>
                      <a:endParaRPr lang="ar-JO"/>
                    </a:p>
                  </a:txBody>
                  <a:tcPr/>
                </a:tc>
              </a:tr>
              <a:tr h="742143">
                <a:tc>
                  <a:txBody>
                    <a:bodyPr/>
                    <a:lstStyle/>
                    <a:p>
                      <a:pPr rtl="1"/>
                      <a:r>
                        <a:rPr lang="en-US" dirty="0" smtClean="0"/>
                        <a:t>4.101</a:t>
                      </a:r>
                      <a:endParaRPr lang="ar-JO" dirty="0"/>
                    </a:p>
                  </a:txBody>
                  <a:tcPr/>
                </a:tc>
                <a:tc>
                  <a:txBody>
                    <a:bodyPr/>
                    <a:lstStyle/>
                    <a:p>
                      <a:pPr rtl="1"/>
                      <a:r>
                        <a:rPr lang="en-US" dirty="0" smtClean="0"/>
                        <a:t>Is all equipment used to manufacture, process or hold a drug product of appropriate design and size for its intended use?</a:t>
                      </a:r>
                      <a:endParaRPr lang="ar-JO" dirty="0"/>
                    </a:p>
                  </a:txBody>
                  <a:tcPr/>
                </a:tc>
                <a:tc>
                  <a:txBody>
                    <a:bodyPr/>
                    <a:lstStyle/>
                    <a:p>
                      <a:pPr rtl="1"/>
                      <a:endParaRPr lang="ar-JO"/>
                    </a:p>
                  </a:txBody>
                  <a:tcPr/>
                </a:tc>
              </a:tr>
              <a:tr h="1060204">
                <a:tc>
                  <a:txBody>
                    <a:bodyPr/>
                    <a:lstStyle/>
                    <a:p>
                      <a:pPr rtl="1"/>
                      <a:r>
                        <a:rPr lang="en-US" dirty="0" smtClean="0"/>
                        <a:t>4.102</a:t>
                      </a:r>
                      <a:endParaRPr lang="ar-JO" dirty="0"/>
                    </a:p>
                  </a:txBody>
                  <a:tcPr/>
                </a:tc>
                <a:tc>
                  <a:txBody>
                    <a:bodyPr/>
                    <a:lstStyle/>
                    <a:p>
                      <a:pPr rtl="1"/>
                      <a:r>
                        <a:rPr lang="en-US" dirty="0" smtClean="0"/>
                        <a:t>Are the following pieces of equipment suitable for their purpose? Blender(s), Conveyor(s), Tablet, Presses, Capsule Fillers, Bottle Fillers, Other (specify).</a:t>
                      </a:r>
                      <a:endParaRPr lang="ar-JO" dirty="0"/>
                    </a:p>
                  </a:txBody>
                  <a:tcPr/>
                </a:tc>
                <a:tc>
                  <a:txBody>
                    <a:bodyPr/>
                    <a:lstStyle/>
                    <a:p>
                      <a:pPr rtl="1"/>
                      <a:endParaRPr lang="ar-JO"/>
                    </a:p>
                  </a:txBody>
                  <a:tcPr/>
                </a:tc>
              </a:tr>
              <a:tr h="1060204">
                <a:tc>
                  <a:txBody>
                    <a:bodyPr/>
                    <a:lstStyle/>
                    <a:p>
                      <a:pPr rtl="1"/>
                      <a:r>
                        <a:rPr lang="en-US" dirty="0" smtClean="0"/>
                        <a:t>4.103</a:t>
                      </a:r>
                      <a:endParaRPr lang="ar-JO" dirty="0"/>
                    </a:p>
                  </a:txBody>
                  <a:tcPr/>
                </a:tc>
                <a:tc>
                  <a:txBody>
                    <a:bodyPr/>
                    <a:lstStyle/>
                    <a:p>
                      <a:pPr rtl="1"/>
                      <a:r>
                        <a:rPr lang="en-US" dirty="0" smtClean="0"/>
                        <a:t>Are the following pieces of equipment suitable in their size/capacity? Blender(s), Conveyor(s), Tablet, Presses, Capsule Fillers, Bottle Fillers, Other (specify).</a:t>
                      </a:r>
                      <a:endParaRPr lang="ar-JO" dirty="0"/>
                    </a:p>
                  </a:txBody>
                  <a:tcPr/>
                </a:tc>
                <a:tc>
                  <a:txBody>
                    <a:bodyPr/>
                    <a:lstStyle/>
                    <a:p>
                      <a:pPr rtl="1"/>
                      <a:endParaRPr lang="ar-JO"/>
                    </a:p>
                  </a:txBody>
                  <a:tcPr/>
                </a:tc>
              </a:tr>
              <a:tr h="1060204">
                <a:tc>
                  <a:txBody>
                    <a:bodyPr/>
                    <a:lstStyle/>
                    <a:p>
                      <a:pPr rtl="1"/>
                      <a:r>
                        <a:rPr lang="en-US" dirty="0" smtClean="0"/>
                        <a:t>4.104</a:t>
                      </a:r>
                      <a:endParaRPr lang="ar-JO" dirty="0"/>
                    </a:p>
                  </a:txBody>
                  <a:tcPr/>
                </a:tc>
                <a:tc>
                  <a:txBody>
                    <a:bodyPr/>
                    <a:lstStyle/>
                    <a:p>
                      <a:pPr rtl="1"/>
                      <a:r>
                        <a:rPr lang="en-US" dirty="0" smtClean="0"/>
                        <a:t>Are the following pieces of equipment suitable in their design? Blender(s), Conveyor(s), Tablet, Presses, Capsule Fillers, Bottle Fillers, Other (specify).</a:t>
                      </a:r>
                      <a:endParaRPr lang="ar-JO" dirty="0"/>
                    </a:p>
                  </a:txBody>
                  <a:tcPr/>
                </a:tc>
                <a:tc>
                  <a:txBody>
                    <a:bodyPr/>
                    <a:lstStyle/>
                    <a:p>
                      <a:pPr rtl="1"/>
                      <a:endParaRPr lang="ar-JO"/>
                    </a:p>
                  </a:txBody>
                  <a:tcPr/>
                </a:tc>
              </a:tr>
              <a:tr h="1060204">
                <a:tc>
                  <a:txBody>
                    <a:bodyPr/>
                    <a:lstStyle/>
                    <a:p>
                      <a:pPr rtl="1"/>
                      <a:r>
                        <a:rPr lang="en-US" dirty="0" smtClean="0"/>
                        <a:t>4.105</a:t>
                      </a:r>
                      <a:endParaRPr lang="ar-JO" dirty="0"/>
                    </a:p>
                  </a:txBody>
                  <a:tcPr/>
                </a:tc>
                <a:tc>
                  <a:txBody>
                    <a:bodyPr/>
                    <a:lstStyle/>
                    <a:p>
                      <a:pPr rtl="1"/>
                      <a:r>
                        <a:rPr lang="en-US" dirty="0" smtClean="0"/>
                        <a:t>Are the locations in the facility of the following pieces of equipment acceptable? Blender(s), Conveyor(s), Tablet, Presses, Capsule Fillers, Bottle Fillers, Other (specify).</a:t>
                      </a:r>
                      <a:endParaRPr lang="ar-JO" dirty="0"/>
                    </a:p>
                  </a:txBody>
                  <a:tcPr/>
                </a:tc>
                <a:tc>
                  <a:txBody>
                    <a:bodyPr/>
                    <a:lstStyle/>
                    <a:p>
                      <a:pPr rtl="1"/>
                      <a:endParaRPr lang="ar-JO"/>
                    </a:p>
                  </a:txBody>
                  <a:tcPr/>
                </a:tc>
              </a:tr>
              <a:tr h="429972">
                <a:tc>
                  <a:txBody>
                    <a:bodyPr/>
                    <a:lstStyle/>
                    <a:p>
                      <a:pPr rtl="1"/>
                      <a:r>
                        <a:rPr lang="en-US" dirty="0" smtClean="0"/>
                        <a:t>4.106</a:t>
                      </a:r>
                      <a:endParaRPr lang="ar-JO" dirty="0"/>
                    </a:p>
                  </a:txBody>
                  <a:tcPr/>
                </a:tc>
                <a:tc>
                  <a:txBody>
                    <a:bodyPr/>
                    <a:lstStyle/>
                    <a:p>
                      <a:pPr rtl="1"/>
                      <a:r>
                        <a:rPr lang="en-US" dirty="0" smtClean="0"/>
                        <a:t>Are the following pieces of equipment properly installed? Blender(s), Conveyor(s), Tablet, Presses, Capsule Fillers, Bottle Fillers, Other (specify).</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0" cy="6781800"/>
        </p:xfrm>
        <a:graphic>
          <a:graphicData uri="http://schemas.openxmlformats.org/drawingml/2006/table">
            <a:tbl>
              <a:tblPr firstRow="1" bandRow="1">
                <a:tableStyleId>{5C22544A-7EE6-4342-B048-85BDC9FD1C3A}</a:tableStyleId>
              </a:tblPr>
              <a:tblGrid>
                <a:gridCol w="931334"/>
                <a:gridCol w="7196666"/>
                <a:gridCol w="1016000"/>
              </a:tblGrid>
              <a:tr h="5334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4.107</a:t>
                      </a:r>
                      <a:endParaRPr lang="ar-JO" dirty="0"/>
                    </a:p>
                  </a:txBody>
                  <a:tcPr/>
                </a:tc>
                <a:tc>
                  <a:txBody>
                    <a:bodyPr/>
                    <a:lstStyle/>
                    <a:p>
                      <a:pPr rtl="1"/>
                      <a:r>
                        <a:rPr lang="en-US" dirty="0" smtClean="0"/>
                        <a:t>Is there adequate space for the following pieces of equipment? Blender(s), Conveyor(s), Tablet, Presses, Capsule Fillers, Bottle Fillers, Other (specify).</a:t>
                      </a:r>
                      <a:endParaRPr lang="ar-JO" dirty="0"/>
                    </a:p>
                  </a:txBody>
                  <a:tcPr/>
                </a:tc>
                <a:tc>
                  <a:txBody>
                    <a:bodyPr/>
                    <a:lstStyle/>
                    <a:p>
                      <a:pPr rtl="1"/>
                      <a:endParaRPr lang="ar-JO"/>
                    </a:p>
                  </a:txBody>
                  <a:tcPr/>
                </a:tc>
              </a:tr>
              <a:tr h="370840">
                <a:tc>
                  <a:txBody>
                    <a:bodyPr/>
                    <a:lstStyle/>
                    <a:p>
                      <a:pPr rtl="1"/>
                      <a:r>
                        <a:rPr lang="en-US" dirty="0" smtClean="0"/>
                        <a:t>4.108</a:t>
                      </a:r>
                      <a:endParaRPr lang="ar-JO" dirty="0"/>
                    </a:p>
                  </a:txBody>
                  <a:tcPr/>
                </a:tc>
                <a:tc>
                  <a:txBody>
                    <a:bodyPr/>
                    <a:lstStyle/>
                    <a:p>
                      <a:pPr rtl="1"/>
                      <a:r>
                        <a:rPr lang="en-US" dirty="0" smtClean="0"/>
                        <a:t>Are machine surfaces that contact materials or finished goods non-reactive, non-absorptive, and non-additive so as not to affect the product?</a:t>
                      </a:r>
                      <a:endParaRPr lang="ar-JO" dirty="0"/>
                    </a:p>
                  </a:txBody>
                  <a:tcPr/>
                </a:tc>
                <a:tc>
                  <a:txBody>
                    <a:bodyPr/>
                    <a:lstStyle/>
                    <a:p>
                      <a:pPr rtl="1"/>
                      <a:endParaRPr lang="ar-JO"/>
                    </a:p>
                  </a:txBody>
                  <a:tcPr/>
                </a:tc>
              </a:tr>
              <a:tr h="370840">
                <a:tc>
                  <a:txBody>
                    <a:bodyPr/>
                    <a:lstStyle/>
                    <a:p>
                      <a:pPr rtl="1"/>
                      <a:r>
                        <a:rPr lang="en-US" dirty="0" smtClean="0"/>
                        <a:t>4.109</a:t>
                      </a:r>
                      <a:endParaRPr lang="ar-JO" dirty="0"/>
                    </a:p>
                  </a:txBody>
                  <a:tcPr/>
                </a:tc>
                <a:tc>
                  <a:txBody>
                    <a:bodyPr/>
                    <a:lstStyle/>
                    <a:p>
                      <a:pPr rtl="1"/>
                      <a:r>
                        <a:rPr lang="en-US" dirty="0" smtClean="0"/>
                        <a:t>Are design and operating precautions taken to ensure that lubricants or coolants or other operating substances do NOT come into contact with drug components or finished product?</a:t>
                      </a:r>
                      <a:endParaRPr lang="ar-JO" dirty="0"/>
                    </a:p>
                  </a:txBody>
                  <a:tcPr/>
                </a:tc>
                <a:tc>
                  <a:txBody>
                    <a:bodyPr/>
                    <a:lstStyle/>
                    <a:p>
                      <a:pPr rtl="1"/>
                      <a:endParaRPr lang="ar-JO"/>
                    </a:p>
                  </a:txBody>
                  <a:tcPr/>
                </a:tc>
              </a:tr>
              <a:tr h="370840">
                <a:tc>
                  <a:txBody>
                    <a:bodyPr/>
                    <a:lstStyle/>
                    <a:p>
                      <a:pPr rtl="1"/>
                      <a:r>
                        <a:rPr lang="en-US" dirty="0" smtClean="0"/>
                        <a:t>4.110</a:t>
                      </a:r>
                      <a:endParaRPr lang="ar-JO" dirty="0"/>
                    </a:p>
                  </a:txBody>
                  <a:tcPr/>
                </a:tc>
                <a:tc>
                  <a:txBody>
                    <a:bodyPr/>
                    <a:lstStyle/>
                    <a:p>
                      <a:pPr rtl="1"/>
                      <a:r>
                        <a:rPr lang="en-US" dirty="0" smtClean="0"/>
                        <a:t>Fiber-releasing filters are NOT used in the production of </a:t>
                      </a:r>
                      <a:r>
                        <a:rPr lang="en-US" dirty="0" err="1" smtClean="0"/>
                        <a:t>injectable</a:t>
                      </a:r>
                      <a:r>
                        <a:rPr lang="en-US" dirty="0" smtClean="0"/>
                        <a:t> products?</a:t>
                      </a:r>
                      <a:endParaRPr lang="ar-JO" dirty="0"/>
                    </a:p>
                  </a:txBody>
                  <a:tcPr/>
                </a:tc>
                <a:tc>
                  <a:txBody>
                    <a:bodyPr/>
                    <a:lstStyle/>
                    <a:p>
                      <a:pPr rtl="1"/>
                      <a:endParaRPr lang="ar-JO"/>
                    </a:p>
                  </a:txBody>
                  <a:tcPr/>
                </a:tc>
              </a:tr>
              <a:tr h="370840">
                <a:tc>
                  <a:txBody>
                    <a:bodyPr/>
                    <a:lstStyle/>
                    <a:p>
                      <a:pPr rtl="1"/>
                      <a:r>
                        <a:rPr lang="en-US" dirty="0" smtClean="0"/>
                        <a:t>4.111</a:t>
                      </a:r>
                      <a:endParaRPr lang="ar-JO" dirty="0"/>
                    </a:p>
                  </a:txBody>
                  <a:tcPr/>
                </a:tc>
                <a:tc>
                  <a:txBody>
                    <a:bodyPr/>
                    <a:lstStyle/>
                    <a:p>
                      <a:pPr rtl="1"/>
                      <a:r>
                        <a:rPr lang="en-US" dirty="0" smtClean="0"/>
                        <a:t>Asbestos filters are NOT used in the production of products?</a:t>
                      </a:r>
                      <a:endParaRPr lang="ar-JO" dirty="0"/>
                    </a:p>
                  </a:txBody>
                  <a:tcPr/>
                </a:tc>
                <a:tc>
                  <a:txBody>
                    <a:bodyPr/>
                    <a:lstStyle/>
                    <a:p>
                      <a:pPr rtl="1"/>
                      <a:endParaRPr lang="ar-JO"/>
                    </a:p>
                  </a:txBody>
                  <a:tcPr/>
                </a:tc>
              </a:tr>
              <a:tr h="370840">
                <a:tc>
                  <a:txBody>
                    <a:bodyPr/>
                    <a:lstStyle/>
                    <a:p>
                      <a:pPr rtl="1"/>
                      <a:r>
                        <a:rPr lang="en-US" dirty="0" smtClean="0"/>
                        <a:t>4.112</a:t>
                      </a:r>
                      <a:endParaRPr lang="ar-JO" dirty="0"/>
                    </a:p>
                  </a:txBody>
                  <a:tcPr/>
                </a:tc>
                <a:tc>
                  <a:txBody>
                    <a:bodyPr/>
                    <a:lstStyle/>
                    <a:p>
                      <a:pPr rtl="1"/>
                      <a:r>
                        <a:rPr lang="en-US" dirty="0" smtClean="0"/>
                        <a:t>Is each idle piece of equipment clearly marked "needs cleaning" or "cleaned; ready for service"?</a:t>
                      </a:r>
                      <a:endParaRPr lang="ar-JO" dirty="0"/>
                    </a:p>
                  </a:txBody>
                  <a:tcPr/>
                </a:tc>
                <a:tc>
                  <a:txBody>
                    <a:bodyPr/>
                    <a:lstStyle/>
                    <a:p>
                      <a:pPr rtl="1"/>
                      <a:endParaRPr lang="ar-JO"/>
                    </a:p>
                  </a:txBody>
                  <a:tcPr/>
                </a:tc>
              </a:tr>
              <a:tr h="370840">
                <a:tc>
                  <a:txBody>
                    <a:bodyPr/>
                    <a:lstStyle/>
                    <a:p>
                      <a:pPr rtl="1"/>
                      <a:r>
                        <a:rPr lang="en-US" dirty="0" smtClean="0"/>
                        <a:t>4.113</a:t>
                      </a:r>
                      <a:endParaRPr lang="ar-JO" dirty="0"/>
                    </a:p>
                  </a:txBody>
                  <a:tcPr/>
                </a:tc>
                <a:tc>
                  <a:txBody>
                    <a:bodyPr/>
                    <a:lstStyle/>
                    <a:p>
                      <a:pPr rtl="1"/>
                      <a:r>
                        <a:rPr lang="en-US" dirty="0" smtClean="0"/>
                        <a:t>Is equipment cleaned promptly after use?</a:t>
                      </a:r>
                      <a:endParaRPr lang="ar-JO" dirty="0"/>
                    </a:p>
                  </a:txBody>
                  <a:tcPr/>
                </a:tc>
                <a:tc>
                  <a:txBody>
                    <a:bodyPr/>
                    <a:lstStyle/>
                    <a:p>
                      <a:pPr rtl="1"/>
                      <a:endParaRPr lang="ar-JO"/>
                    </a:p>
                  </a:txBody>
                  <a:tcPr/>
                </a:tc>
              </a:tr>
              <a:tr h="370840">
                <a:tc>
                  <a:txBody>
                    <a:bodyPr/>
                    <a:lstStyle/>
                    <a:p>
                      <a:pPr rtl="1"/>
                      <a:r>
                        <a:rPr lang="en-US" dirty="0" smtClean="0"/>
                        <a:t>4.114</a:t>
                      </a:r>
                      <a:endParaRPr lang="ar-JO" dirty="0"/>
                    </a:p>
                  </a:txBody>
                  <a:tcPr/>
                </a:tc>
                <a:tc>
                  <a:txBody>
                    <a:bodyPr/>
                    <a:lstStyle/>
                    <a:p>
                      <a:pPr rtl="1"/>
                      <a:r>
                        <a:rPr lang="en-US" dirty="0" smtClean="0"/>
                        <a:t>Is idle equipment stored in a designated area?</a:t>
                      </a:r>
                      <a:endParaRPr lang="ar-JO" dirty="0"/>
                    </a:p>
                  </a:txBody>
                  <a:tcPr/>
                </a:tc>
                <a:tc>
                  <a:txBody>
                    <a:bodyPr/>
                    <a:lstStyle/>
                    <a:p>
                      <a:pPr rtl="1"/>
                      <a:endParaRPr lang="ar-JO"/>
                    </a:p>
                  </a:txBody>
                  <a:tcPr/>
                </a:tc>
              </a:tr>
              <a:tr h="370840">
                <a:tc>
                  <a:txBody>
                    <a:bodyPr/>
                    <a:lstStyle/>
                    <a:p>
                      <a:pPr rtl="1"/>
                      <a:r>
                        <a:rPr lang="en-US" dirty="0" smtClean="0"/>
                        <a:t>4.115</a:t>
                      </a:r>
                      <a:endParaRPr lang="ar-JO" dirty="0"/>
                    </a:p>
                  </a:txBody>
                  <a:tcPr/>
                </a:tc>
                <a:tc>
                  <a:txBody>
                    <a:bodyPr/>
                    <a:lstStyle/>
                    <a:p>
                      <a:pPr rtl="1"/>
                      <a:r>
                        <a:rPr lang="en-US" dirty="0" smtClean="0"/>
                        <a:t>Are written procedures available for each piece of equipment used in the manufacturing, processing or holding of components, in-process material or finished product?</a:t>
                      </a:r>
                      <a:endParaRPr lang="ar-JO" dirty="0"/>
                    </a:p>
                  </a:txBody>
                  <a:tcPr/>
                </a:tc>
                <a:tc>
                  <a:txBody>
                    <a:bodyPr/>
                    <a:lstStyle/>
                    <a:p>
                      <a:pPr rtl="1"/>
                      <a:endParaRPr lang="ar-JO" dirty="0"/>
                    </a:p>
                  </a:txBody>
                  <a:tcPr/>
                </a:tc>
              </a:tr>
              <a:tr h="370840">
                <a:tc>
                  <a:txBody>
                    <a:bodyPr/>
                    <a:lstStyle/>
                    <a:p>
                      <a:pPr rtl="1"/>
                      <a:r>
                        <a:rPr lang="en-US" dirty="0" smtClean="0"/>
                        <a:t>4.116</a:t>
                      </a:r>
                      <a:endParaRPr lang="ar-JO" dirty="0"/>
                    </a:p>
                  </a:txBody>
                  <a:tcPr/>
                </a:tc>
                <a:tc>
                  <a:txBody>
                    <a:bodyPr/>
                    <a:lstStyle/>
                    <a:p>
                      <a:pPr rtl="1"/>
                      <a:r>
                        <a:rPr lang="en-US" dirty="0" smtClean="0"/>
                        <a:t>Do cleaning instructions include disassembly and drainage procedure, if required, to ensure that no cleaning solution remains in the equipment?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76200"/>
          <a:ext cx="9144000" cy="6649720"/>
        </p:xfrm>
        <a:graphic>
          <a:graphicData uri="http://schemas.openxmlformats.org/drawingml/2006/table">
            <a:tbl>
              <a:tblPr firstRow="1" bandRow="1">
                <a:tableStyleId>{5C22544A-7EE6-4342-B048-85BDC9FD1C3A}</a:tableStyleId>
              </a:tblPr>
              <a:tblGrid>
                <a:gridCol w="931334"/>
                <a:gridCol w="7196666"/>
                <a:gridCol w="1016000"/>
              </a:tblGrid>
              <a:tr h="6858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4.117</a:t>
                      </a:r>
                      <a:endParaRPr lang="ar-JO" dirty="0"/>
                    </a:p>
                  </a:txBody>
                  <a:tcPr/>
                </a:tc>
                <a:tc>
                  <a:txBody>
                    <a:bodyPr/>
                    <a:lstStyle/>
                    <a:p>
                      <a:pPr rtl="1"/>
                      <a:r>
                        <a:rPr lang="en-US" dirty="0" smtClean="0"/>
                        <a:t>Does the cleaning procedure or startup procedure ensure that the equipment is systematically and thoroughly cleaned?</a:t>
                      </a:r>
                      <a:endParaRPr lang="ar-JO" dirty="0"/>
                    </a:p>
                  </a:txBody>
                  <a:tcPr/>
                </a:tc>
                <a:tc>
                  <a:txBody>
                    <a:bodyPr/>
                    <a:lstStyle/>
                    <a:p>
                      <a:pPr rtl="1"/>
                      <a:endParaRPr lang="ar-JO"/>
                    </a:p>
                  </a:txBody>
                  <a:tcPr/>
                </a:tc>
              </a:tr>
              <a:tr h="370840">
                <a:tc>
                  <a:txBody>
                    <a:bodyPr/>
                    <a:lstStyle/>
                    <a:p>
                      <a:pPr rtl="1"/>
                      <a:r>
                        <a:rPr lang="en-US" dirty="0" smtClean="0"/>
                        <a:t>4.2</a:t>
                      </a:r>
                      <a:endParaRPr lang="ar-JO" dirty="0"/>
                    </a:p>
                  </a:txBody>
                  <a:tcPr/>
                </a:tc>
                <a:tc>
                  <a:txBody>
                    <a:bodyPr/>
                    <a:lstStyle/>
                    <a:p>
                      <a:pPr rtl="1"/>
                      <a:r>
                        <a:rPr lang="en-US" b="1" dirty="0" smtClean="0"/>
                        <a:t>Equipment Identification</a:t>
                      </a:r>
                      <a:endParaRPr lang="ar-JO" dirty="0"/>
                    </a:p>
                  </a:txBody>
                  <a:tcPr/>
                </a:tc>
                <a:tc>
                  <a:txBody>
                    <a:bodyPr/>
                    <a:lstStyle/>
                    <a:p>
                      <a:pPr rtl="1"/>
                      <a:endParaRPr lang="ar-JO"/>
                    </a:p>
                  </a:txBody>
                  <a:tcPr/>
                </a:tc>
              </a:tr>
              <a:tr h="370840">
                <a:tc>
                  <a:txBody>
                    <a:bodyPr/>
                    <a:lstStyle/>
                    <a:p>
                      <a:pPr rtl="1"/>
                      <a:r>
                        <a:rPr lang="en-US" dirty="0" smtClean="0"/>
                        <a:t>4.201</a:t>
                      </a:r>
                      <a:endParaRPr lang="ar-JO" dirty="0"/>
                    </a:p>
                  </a:txBody>
                  <a:tcPr/>
                </a:tc>
                <a:tc>
                  <a:txBody>
                    <a:bodyPr/>
                    <a:lstStyle/>
                    <a:p>
                      <a:pPr rtl="1"/>
                      <a:r>
                        <a:rPr lang="en-US" dirty="0" smtClean="0"/>
                        <a:t>Are all pieces of equipment clearly identified with easily visible markings?</a:t>
                      </a:r>
                      <a:endParaRPr lang="ar-JO" dirty="0"/>
                    </a:p>
                  </a:txBody>
                  <a:tcPr/>
                </a:tc>
                <a:tc>
                  <a:txBody>
                    <a:bodyPr/>
                    <a:lstStyle/>
                    <a:p>
                      <a:pPr rtl="1"/>
                      <a:endParaRPr lang="ar-JO"/>
                    </a:p>
                  </a:txBody>
                  <a:tcPr/>
                </a:tc>
              </a:tr>
              <a:tr h="370840">
                <a:tc>
                  <a:txBody>
                    <a:bodyPr/>
                    <a:lstStyle/>
                    <a:p>
                      <a:pPr rtl="1"/>
                      <a:r>
                        <a:rPr lang="en-US" dirty="0" smtClean="0"/>
                        <a:t>4.202</a:t>
                      </a:r>
                      <a:endParaRPr lang="ar-JO" dirty="0"/>
                    </a:p>
                  </a:txBody>
                  <a:tcPr/>
                </a:tc>
                <a:tc>
                  <a:txBody>
                    <a:bodyPr/>
                    <a:lstStyle/>
                    <a:p>
                      <a:pPr rtl="1"/>
                      <a:r>
                        <a:rPr lang="en-US" dirty="0" smtClean="0"/>
                        <a:t>Are all pieces of equipment also marked with an identification number that corresponds with an entry in an equipment log?</a:t>
                      </a:r>
                      <a:endParaRPr lang="ar-JO" dirty="0"/>
                    </a:p>
                  </a:txBody>
                  <a:tcPr/>
                </a:tc>
                <a:tc>
                  <a:txBody>
                    <a:bodyPr/>
                    <a:lstStyle/>
                    <a:p>
                      <a:pPr rtl="1"/>
                      <a:endParaRPr lang="ar-JO"/>
                    </a:p>
                  </a:txBody>
                  <a:tcPr/>
                </a:tc>
              </a:tr>
              <a:tr h="370840">
                <a:tc>
                  <a:txBody>
                    <a:bodyPr/>
                    <a:lstStyle/>
                    <a:p>
                      <a:pPr rtl="1"/>
                      <a:r>
                        <a:rPr lang="en-US" dirty="0" smtClean="0"/>
                        <a:t>4.203</a:t>
                      </a:r>
                      <a:endParaRPr lang="ar-JO" dirty="0"/>
                    </a:p>
                  </a:txBody>
                  <a:tcPr/>
                </a:tc>
                <a:tc>
                  <a:txBody>
                    <a:bodyPr/>
                    <a:lstStyle/>
                    <a:p>
                      <a:pPr rtl="1"/>
                      <a:r>
                        <a:rPr lang="en-US" dirty="0" smtClean="0"/>
                        <a:t>Does each piece of equipment have written instructions for maintenance that includes a schedule for maintenance?</a:t>
                      </a:r>
                      <a:endParaRPr lang="ar-JO" dirty="0"/>
                    </a:p>
                  </a:txBody>
                  <a:tcPr/>
                </a:tc>
                <a:tc>
                  <a:txBody>
                    <a:bodyPr/>
                    <a:lstStyle/>
                    <a:p>
                      <a:pPr rtl="1"/>
                      <a:endParaRPr lang="ar-JO"/>
                    </a:p>
                  </a:txBody>
                  <a:tcPr/>
                </a:tc>
              </a:tr>
              <a:tr h="370840">
                <a:tc>
                  <a:txBody>
                    <a:bodyPr/>
                    <a:lstStyle/>
                    <a:p>
                      <a:pPr rtl="1"/>
                      <a:r>
                        <a:rPr lang="en-US" dirty="0" smtClean="0"/>
                        <a:t>4.204</a:t>
                      </a:r>
                      <a:endParaRPr lang="ar-JO" dirty="0"/>
                    </a:p>
                  </a:txBody>
                  <a:tcPr/>
                </a:tc>
                <a:tc>
                  <a:txBody>
                    <a:bodyPr/>
                    <a:lstStyle/>
                    <a:p>
                      <a:pPr rtl="1"/>
                      <a:r>
                        <a:rPr lang="en-US" dirty="0" smtClean="0"/>
                        <a:t>Is the maintenance log for each piece of equipment kept on or near the equipment?</a:t>
                      </a:r>
                      <a:endParaRPr lang="ar-JO" dirty="0"/>
                    </a:p>
                  </a:txBody>
                  <a:tcPr/>
                </a:tc>
                <a:tc>
                  <a:txBody>
                    <a:bodyPr/>
                    <a:lstStyle/>
                    <a:p>
                      <a:pPr rtl="1"/>
                      <a:endParaRPr lang="ar-JO"/>
                    </a:p>
                  </a:txBody>
                  <a:tcPr/>
                </a:tc>
              </a:tr>
              <a:tr h="370840">
                <a:tc>
                  <a:txBody>
                    <a:bodyPr/>
                    <a:lstStyle/>
                    <a:p>
                      <a:pPr rtl="1"/>
                      <a:r>
                        <a:rPr lang="en-US" dirty="0" smtClean="0"/>
                        <a:t>4.3</a:t>
                      </a:r>
                      <a:endParaRPr lang="ar-JO" dirty="0"/>
                    </a:p>
                  </a:txBody>
                  <a:tcPr/>
                </a:tc>
                <a:tc>
                  <a:txBody>
                    <a:bodyPr/>
                    <a:lstStyle/>
                    <a:p>
                      <a:pPr rtl="1"/>
                      <a:r>
                        <a:rPr lang="en-US" b="1" dirty="0" smtClean="0"/>
                        <a:t>Equipment Maintenance &amp; Cleaning</a:t>
                      </a:r>
                      <a:endParaRPr lang="ar-JO" dirty="0"/>
                    </a:p>
                  </a:txBody>
                  <a:tcPr/>
                </a:tc>
                <a:tc>
                  <a:txBody>
                    <a:bodyPr/>
                    <a:lstStyle/>
                    <a:p>
                      <a:pPr rtl="1"/>
                      <a:endParaRPr lang="ar-JO"/>
                    </a:p>
                  </a:txBody>
                  <a:tcPr/>
                </a:tc>
              </a:tr>
              <a:tr h="370840">
                <a:tc>
                  <a:txBody>
                    <a:bodyPr/>
                    <a:lstStyle/>
                    <a:p>
                      <a:pPr rtl="1"/>
                      <a:r>
                        <a:rPr lang="en-US" dirty="0" smtClean="0"/>
                        <a:t>4.301</a:t>
                      </a:r>
                      <a:endParaRPr lang="ar-JO" dirty="0"/>
                    </a:p>
                  </a:txBody>
                  <a:tcPr/>
                </a:tc>
                <a:tc>
                  <a:txBody>
                    <a:bodyPr/>
                    <a:lstStyle/>
                    <a:p>
                      <a:pPr rtl="1"/>
                      <a:r>
                        <a:rPr lang="en-US" dirty="0" smtClean="0"/>
                        <a:t>Are written procedures established for the cleaning and maintenance of equipment and utensils?</a:t>
                      </a:r>
                      <a:endParaRPr lang="ar-JO" dirty="0"/>
                    </a:p>
                  </a:txBody>
                  <a:tcPr/>
                </a:tc>
                <a:tc>
                  <a:txBody>
                    <a:bodyPr/>
                    <a:lstStyle/>
                    <a:p>
                      <a:pPr rtl="1"/>
                      <a:endParaRPr lang="ar-JO"/>
                    </a:p>
                  </a:txBody>
                  <a:tcPr/>
                </a:tc>
              </a:tr>
              <a:tr h="370840">
                <a:tc>
                  <a:txBody>
                    <a:bodyPr/>
                    <a:lstStyle/>
                    <a:p>
                      <a:pPr rtl="1"/>
                      <a:r>
                        <a:rPr lang="en-US" dirty="0" smtClean="0"/>
                        <a:t>4.302</a:t>
                      </a:r>
                      <a:endParaRPr lang="ar-JO" dirty="0"/>
                    </a:p>
                  </a:txBody>
                  <a:tcPr/>
                </a:tc>
                <a:tc>
                  <a:txBody>
                    <a:bodyPr/>
                    <a:lstStyle/>
                    <a:p>
                      <a:pPr rtl="1"/>
                      <a:r>
                        <a:rPr lang="en-US" dirty="0" smtClean="0"/>
                        <a:t>Are these procedures followed?</a:t>
                      </a:r>
                      <a:endParaRPr lang="ar-JO" dirty="0"/>
                    </a:p>
                  </a:txBody>
                  <a:tcPr/>
                </a:tc>
                <a:tc>
                  <a:txBody>
                    <a:bodyPr/>
                    <a:lstStyle/>
                    <a:p>
                      <a:pPr rtl="1"/>
                      <a:endParaRPr lang="ar-JO" dirty="0"/>
                    </a:p>
                  </a:txBody>
                  <a:tcPr/>
                </a:tc>
              </a:tr>
              <a:tr h="370840">
                <a:tc>
                  <a:txBody>
                    <a:bodyPr/>
                    <a:lstStyle/>
                    <a:p>
                      <a:pPr rtl="1"/>
                      <a:r>
                        <a:rPr lang="en-US" dirty="0" smtClean="0"/>
                        <a:t>4.303</a:t>
                      </a:r>
                      <a:endParaRPr lang="ar-JO" dirty="0"/>
                    </a:p>
                  </a:txBody>
                  <a:tcPr/>
                </a:tc>
                <a:tc>
                  <a:txBody>
                    <a:bodyPr/>
                    <a:lstStyle/>
                    <a:p>
                      <a:pPr rtl="1"/>
                      <a:r>
                        <a:rPr lang="en-US" dirty="0" smtClean="0"/>
                        <a:t>Does a written procedure assign responsibility for the cleaning and maintenance of equipment?</a:t>
                      </a:r>
                      <a:endParaRPr lang="ar-JO" dirty="0"/>
                    </a:p>
                  </a:txBody>
                  <a:tcPr/>
                </a:tc>
                <a:tc>
                  <a:txBody>
                    <a:bodyPr/>
                    <a:lstStyle/>
                    <a:p>
                      <a:pPr rtl="1"/>
                      <a:endParaRPr lang="ar-JO" dirty="0"/>
                    </a:p>
                  </a:txBody>
                  <a:tcPr/>
                </a:tc>
              </a:tr>
              <a:tr h="370840">
                <a:tc>
                  <a:txBody>
                    <a:bodyPr/>
                    <a:lstStyle/>
                    <a:p>
                      <a:pPr rtl="1"/>
                      <a:r>
                        <a:rPr lang="en-US" dirty="0" smtClean="0"/>
                        <a:t>4.304</a:t>
                      </a:r>
                      <a:endParaRPr lang="ar-JO" dirty="0"/>
                    </a:p>
                  </a:txBody>
                  <a:tcPr/>
                </a:tc>
                <a:tc>
                  <a:txBody>
                    <a:bodyPr/>
                    <a:lstStyle/>
                    <a:p>
                      <a:pPr rtl="1"/>
                      <a:r>
                        <a:rPr lang="en-US" dirty="0" smtClean="0"/>
                        <a:t>Has a written schedule been established and is it followed for the maintenance and cleaning of equipment?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1"/>
          <a:ext cx="9144000" cy="6705599"/>
        </p:xfrm>
        <a:graphic>
          <a:graphicData uri="http://schemas.openxmlformats.org/drawingml/2006/table">
            <a:tbl>
              <a:tblPr firstRow="1" bandRow="1">
                <a:tableStyleId>{5C22544A-7EE6-4342-B048-85BDC9FD1C3A}</a:tableStyleId>
              </a:tblPr>
              <a:tblGrid>
                <a:gridCol w="931334"/>
                <a:gridCol w="7196666"/>
                <a:gridCol w="1016000"/>
              </a:tblGrid>
              <a:tr h="822712">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476650">
                <a:tc>
                  <a:txBody>
                    <a:bodyPr/>
                    <a:lstStyle/>
                    <a:p>
                      <a:pPr rtl="1"/>
                      <a:r>
                        <a:rPr lang="en-US" dirty="0" smtClean="0"/>
                        <a:t>4.305</a:t>
                      </a:r>
                      <a:endParaRPr lang="ar-JO" dirty="0"/>
                    </a:p>
                  </a:txBody>
                  <a:tcPr/>
                </a:tc>
                <a:tc>
                  <a:txBody>
                    <a:bodyPr/>
                    <a:lstStyle/>
                    <a:p>
                      <a:pPr rtl="1"/>
                      <a:r>
                        <a:rPr lang="en-US" dirty="0" smtClean="0"/>
                        <a:t>Has the cleaning procedure been properly validated?</a:t>
                      </a:r>
                      <a:endParaRPr lang="ar-JO" dirty="0"/>
                    </a:p>
                  </a:txBody>
                  <a:tcPr/>
                </a:tc>
                <a:tc>
                  <a:txBody>
                    <a:bodyPr/>
                    <a:lstStyle/>
                    <a:p>
                      <a:pPr rtl="1"/>
                      <a:endParaRPr lang="ar-JO"/>
                    </a:p>
                  </a:txBody>
                  <a:tcPr/>
                </a:tc>
              </a:tr>
              <a:tr h="822712">
                <a:tc>
                  <a:txBody>
                    <a:bodyPr/>
                    <a:lstStyle/>
                    <a:p>
                      <a:pPr rtl="1"/>
                      <a:r>
                        <a:rPr lang="en-US" dirty="0" smtClean="0"/>
                        <a:t>4.306</a:t>
                      </a:r>
                      <a:endParaRPr lang="ar-JO" dirty="0"/>
                    </a:p>
                  </a:txBody>
                  <a:tcPr/>
                </a:tc>
                <a:tc>
                  <a:txBody>
                    <a:bodyPr/>
                    <a:lstStyle/>
                    <a:p>
                      <a:pPr rtl="1"/>
                      <a:r>
                        <a:rPr lang="en-US" dirty="0" smtClean="0"/>
                        <a:t>If appropriate, is the equipment sanitized using a procedure written for this task?</a:t>
                      </a:r>
                      <a:endParaRPr lang="ar-JO" dirty="0"/>
                    </a:p>
                  </a:txBody>
                  <a:tcPr/>
                </a:tc>
                <a:tc>
                  <a:txBody>
                    <a:bodyPr/>
                    <a:lstStyle/>
                    <a:p>
                      <a:pPr rtl="1"/>
                      <a:endParaRPr lang="ar-JO"/>
                    </a:p>
                  </a:txBody>
                  <a:tcPr/>
                </a:tc>
              </a:tr>
              <a:tr h="1527893">
                <a:tc>
                  <a:txBody>
                    <a:bodyPr/>
                    <a:lstStyle/>
                    <a:p>
                      <a:pPr rtl="1"/>
                      <a:r>
                        <a:rPr lang="en-US" dirty="0" smtClean="0"/>
                        <a:t>4.307</a:t>
                      </a:r>
                      <a:endParaRPr lang="ar-JO" dirty="0"/>
                    </a:p>
                  </a:txBody>
                  <a:tcPr/>
                </a:tc>
                <a:tc>
                  <a:txBody>
                    <a:bodyPr/>
                    <a:lstStyle/>
                    <a:p>
                      <a:pPr rtl="1"/>
                      <a:r>
                        <a:rPr lang="en-US" dirty="0" smtClean="0"/>
                        <a:t>Has a sufficiently detailed cleaning and maintenance procedure been written for each different piece of equipment to identify any necessary disassembly and reassembly required to provide cleaning and maintenance?</a:t>
                      </a:r>
                      <a:endParaRPr lang="ar-JO" dirty="0"/>
                    </a:p>
                  </a:txBody>
                  <a:tcPr/>
                </a:tc>
                <a:tc>
                  <a:txBody>
                    <a:bodyPr/>
                    <a:lstStyle/>
                    <a:p>
                      <a:pPr rtl="1"/>
                      <a:endParaRPr lang="ar-JO"/>
                    </a:p>
                  </a:txBody>
                  <a:tcPr/>
                </a:tc>
              </a:tr>
              <a:tr h="1175302">
                <a:tc>
                  <a:txBody>
                    <a:bodyPr/>
                    <a:lstStyle/>
                    <a:p>
                      <a:pPr rtl="1"/>
                      <a:r>
                        <a:rPr lang="en-US" dirty="0" smtClean="0"/>
                        <a:t>4.308</a:t>
                      </a:r>
                      <a:endParaRPr lang="ar-JO" dirty="0"/>
                    </a:p>
                  </a:txBody>
                  <a:tcPr/>
                </a:tc>
                <a:tc>
                  <a:txBody>
                    <a:bodyPr/>
                    <a:lstStyle/>
                    <a:p>
                      <a:pPr rtl="1"/>
                      <a:r>
                        <a:rPr lang="en-US" dirty="0" smtClean="0"/>
                        <a:t>Does the procedure specify the removal or obliteration of production batch information from each piece of equipment during its cleaning?</a:t>
                      </a:r>
                      <a:endParaRPr lang="ar-JO" dirty="0"/>
                    </a:p>
                  </a:txBody>
                  <a:tcPr/>
                </a:tc>
                <a:tc>
                  <a:txBody>
                    <a:bodyPr/>
                    <a:lstStyle/>
                    <a:p>
                      <a:pPr rtl="1"/>
                      <a:endParaRPr lang="ar-JO"/>
                    </a:p>
                  </a:txBody>
                  <a:tcPr/>
                </a:tc>
              </a:tr>
              <a:tr h="476650">
                <a:tc>
                  <a:txBody>
                    <a:bodyPr/>
                    <a:lstStyle/>
                    <a:p>
                      <a:pPr rtl="1"/>
                      <a:r>
                        <a:rPr lang="en-US" dirty="0" smtClean="0"/>
                        <a:t>4.309</a:t>
                      </a:r>
                      <a:endParaRPr lang="ar-JO" dirty="0"/>
                    </a:p>
                  </a:txBody>
                  <a:tcPr/>
                </a:tc>
                <a:tc>
                  <a:txBody>
                    <a:bodyPr/>
                    <a:lstStyle/>
                    <a:p>
                      <a:pPr rtl="1"/>
                      <a:r>
                        <a:rPr lang="en-US" dirty="0" smtClean="0"/>
                        <a:t>Is equipment cleaned promptly after use?</a:t>
                      </a:r>
                      <a:endParaRPr lang="ar-JO" dirty="0"/>
                    </a:p>
                  </a:txBody>
                  <a:tcPr/>
                </a:tc>
                <a:tc>
                  <a:txBody>
                    <a:bodyPr/>
                    <a:lstStyle/>
                    <a:p>
                      <a:pPr rtl="1"/>
                      <a:endParaRPr lang="ar-JO"/>
                    </a:p>
                  </a:txBody>
                  <a:tcPr/>
                </a:tc>
              </a:tr>
              <a:tr h="476650">
                <a:tc>
                  <a:txBody>
                    <a:bodyPr/>
                    <a:lstStyle/>
                    <a:p>
                      <a:pPr rtl="1"/>
                      <a:r>
                        <a:rPr lang="en-US" dirty="0" smtClean="0"/>
                        <a:t>4.310</a:t>
                      </a:r>
                      <a:endParaRPr lang="ar-JO" dirty="0"/>
                    </a:p>
                  </a:txBody>
                  <a:tcPr/>
                </a:tc>
                <a:tc>
                  <a:txBody>
                    <a:bodyPr/>
                    <a:lstStyle/>
                    <a:p>
                      <a:pPr rtl="1"/>
                      <a:r>
                        <a:rPr lang="en-US" dirty="0" smtClean="0"/>
                        <a:t>Is clean equipment clearly identified as "clean" with a cleaning date shown on the equipment?</a:t>
                      </a:r>
                      <a:endParaRPr lang="ar-JO" dirty="0"/>
                    </a:p>
                  </a:txBody>
                  <a:tcPr/>
                </a:tc>
                <a:tc>
                  <a:txBody>
                    <a:bodyPr/>
                    <a:lstStyle/>
                    <a:p>
                      <a:pPr rtl="1"/>
                      <a:endParaRPr lang="ar-JO"/>
                    </a:p>
                  </a:txBody>
                  <a:tcPr/>
                </a:tc>
              </a:tr>
              <a:tr h="763600">
                <a:tc>
                  <a:txBody>
                    <a:bodyPr/>
                    <a:lstStyle/>
                    <a:p>
                      <a:pPr rtl="1"/>
                      <a:r>
                        <a:rPr lang="en-US" dirty="0" smtClean="0"/>
                        <a:t>4.311</a:t>
                      </a:r>
                      <a:endParaRPr lang="ar-JO" dirty="0"/>
                    </a:p>
                  </a:txBody>
                  <a:tcPr/>
                </a:tc>
                <a:tc>
                  <a:txBody>
                    <a:bodyPr/>
                    <a:lstStyle/>
                    <a:p>
                      <a:pPr rtl="1"/>
                      <a:r>
                        <a:rPr lang="en-US" dirty="0" smtClean="0"/>
                        <a:t>Is clean equipment adequately protected against contamination prior to use?</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4"/>
          <a:ext cx="9144000" cy="6903776"/>
        </p:xfrm>
        <a:graphic>
          <a:graphicData uri="http://schemas.openxmlformats.org/drawingml/2006/table">
            <a:tbl>
              <a:tblPr firstRow="1" bandRow="1">
                <a:tableStyleId>{5C22544A-7EE6-4342-B048-85BDC9FD1C3A}</a:tableStyleId>
              </a:tblPr>
              <a:tblGrid>
                <a:gridCol w="931334"/>
                <a:gridCol w="7196666"/>
                <a:gridCol w="1016000"/>
              </a:tblGrid>
              <a:tr h="881258">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510570">
                <a:tc>
                  <a:txBody>
                    <a:bodyPr/>
                    <a:lstStyle/>
                    <a:p>
                      <a:pPr rtl="1"/>
                      <a:r>
                        <a:rPr lang="en-US" dirty="0" smtClean="0"/>
                        <a:t>4.312</a:t>
                      </a:r>
                      <a:endParaRPr lang="ar-JO" dirty="0"/>
                    </a:p>
                  </a:txBody>
                  <a:tcPr/>
                </a:tc>
                <a:tc>
                  <a:txBody>
                    <a:bodyPr/>
                    <a:lstStyle/>
                    <a:p>
                      <a:pPr rtl="1"/>
                      <a:r>
                        <a:rPr lang="en-US" dirty="0" smtClean="0"/>
                        <a:t>Is equipment inspected immediately prior to use?</a:t>
                      </a:r>
                      <a:endParaRPr lang="ar-JO" dirty="0"/>
                    </a:p>
                  </a:txBody>
                  <a:tcPr/>
                </a:tc>
                <a:tc>
                  <a:txBody>
                    <a:bodyPr/>
                    <a:lstStyle/>
                    <a:p>
                      <a:pPr rtl="1"/>
                      <a:endParaRPr lang="ar-JO"/>
                    </a:p>
                  </a:txBody>
                  <a:tcPr/>
                </a:tc>
              </a:tr>
              <a:tr h="741768">
                <a:tc>
                  <a:txBody>
                    <a:bodyPr/>
                    <a:lstStyle/>
                    <a:p>
                      <a:pPr rtl="1"/>
                      <a:r>
                        <a:rPr lang="en-US" dirty="0" smtClean="0"/>
                        <a:t>4.313</a:t>
                      </a:r>
                      <a:endParaRPr lang="ar-JO" dirty="0"/>
                    </a:p>
                  </a:txBody>
                  <a:tcPr/>
                </a:tc>
                <a:tc>
                  <a:txBody>
                    <a:bodyPr/>
                    <a:lstStyle/>
                    <a:p>
                      <a:pPr rtl="1"/>
                      <a:r>
                        <a:rPr lang="en-US" dirty="0" smtClean="0"/>
                        <a:t>Are written records maintained on equipment cleaning, sanitizing and maintenance on or near each piece of equipment?</a:t>
                      </a:r>
                      <a:endParaRPr lang="ar-JO" dirty="0"/>
                    </a:p>
                  </a:txBody>
                  <a:tcPr/>
                </a:tc>
                <a:tc>
                  <a:txBody>
                    <a:bodyPr/>
                    <a:lstStyle/>
                    <a:p>
                      <a:pPr rtl="1"/>
                      <a:endParaRPr lang="ar-JO"/>
                    </a:p>
                  </a:txBody>
                  <a:tcPr/>
                </a:tc>
              </a:tr>
              <a:tr h="510570">
                <a:tc>
                  <a:txBody>
                    <a:bodyPr/>
                    <a:lstStyle/>
                    <a:p>
                      <a:pPr rtl="1"/>
                      <a:r>
                        <a:rPr lang="en-US" dirty="0" smtClean="0"/>
                        <a:t>4.4</a:t>
                      </a:r>
                      <a:endParaRPr lang="ar-JO" dirty="0"/>
                    </a:p>
                  </a:txBody>
                  <a:tcPr/>
                </a:tc>
                <a:tc>
                  <a:txBody>
                    <a:bodyPr/>
                    <a:lstStyle/>
                    <a:p>
                      <a:pPr rtl="1"/>
                      <a:r>
                        <a:rPr lang="en-US" b="1" dirty="0" smtClean="0"/>
                        <a:t>Measurement Equipment Calibration Program</a:t>
                      </a:r>
                      <a:endParaRPr lang="ar-JO" dirty="0"/>
                    </a:p>
                  </a:txBody>
                  <a:tcPr/>
                </a:tc>
                <a:tc>
                  <a:txBody>
                    <a:bodyPr/>
                    <a:lstStyle/>
                    <a:p>
                      <a:pPr rtl="1"/>
                      <a:endParaRPr lang="ar-JO"/>
                    </a:p>
                  </a:txBody>
                  <a:tcPr/>
                </a:tc>
              </a:tr>
              <a:tr h="510570">
                <a:tc>
                  <a:txBody>
                    <a:bodyPr/>
                    <a:lstStyle/>
                    <a:p>
                      <a:pPr rtl="1"/>
                      <a:r>
                        <a:rPr lang="en-US" dirty="0" smtClean="0"/>
                        <a:t>4.401</a:t>
                      </a:r>
                      <a:endParaRPr lang="ar-JO" dirty="0"/>
                    </a:p>
                  </a:txBody>
                  <a:tcPr/>
                </a:tc>
                <a:tc>
                  <a:txBody>
                    <a:bodyPr/>
                    <a:lstStyle/>
                    <a:p>
                      <a:pPr rtl="1"/>
                      <a:r>
                        <a:rPr lang="en-US" dirty="0" smtClean="0"/>
                        <a:t>Does the facility have approved written procedures for checking and calibration of each piece of measurement equipment?  (Verify procedure and log for each piece of equipment and note exceptions in notebook with cross reference.)</a:t>
                      </a:r>
                      <a:endParaRPr lang="ar-JO" dirty="0"/>
                    </a:p>
                  </a:txBody>
                  <a:tcPr/>
                </a:tc>
                <a:tc>
                  <a:txBody>
                    <a:bodyPr/>
                    <a:lstStyle/>
                    <a:p>
                      <a:pPr rtl="1"/>
                      <a:endParaRPr lang="ar-JO"/>
                    </a:p>
                  </a:txBody>
                  <a:tcPr/>
                </a:tc>
              </a:tr>
              <a:tr h="510570">
                <a:tc>
                  <a:txBody>
                    <a:bodyPr/>
                    <a:lstStyle/>
                    <a:p>
                      <a:pPr rtl="1"/>
                      <a:r>
                        <a:rPr lang="en-US" dirty="0" smtClean="0"/>
                        <a:t>4.402</a:t>
                      </a:r>
                      <a:endParaRPr lang="ar-JO" dirty="0"/>
                    </a:p>
                  </a:txBody>
                  <a:tcPr/>
                </a:tc>
                <a:tc>
                  <a:txBody>
                    <a:bodyPr/>
                    <a:lstStyle/>
                    <a:p>
                      <a:pPr rtl="1"/>
                      <a:r>
                        <a:rPr lang="en-US" dirty="0" smtClean="0"/>
                        <a:t>Are records of calibration checks and inspections maintained in a readily retrievable manner?</a:t>
                      </a:r>
                      <a:endParaRPr lang="ar-JO" dirty="0"/>
                    </a:p>
                  </a:txBody>
                  <a:tcPr/>
                </a:tc>
                <a:tc>
                  <a:txBody>
                    <a:bodyPr/>
                    <a:lstStyle/>
                    <a:p>
                      <a:pPr rtl="1"/>
                      <a:endParaRPr lang="ar-JO"/>
                    </a:p>
                  </a:txBody>
                  <a:tcPr/>
                </a:tc>
              </a:tr>
              <a:tr h="510570">
                <a:tc>
                  <a:txBody>
                    <a:bodyPr/>
                    <a:lstStyle/>
                    <a:p>
                      <a:pPr rtl="1"/>
                      <a:r>
                        <a:rPr lang="en-US" dirty="0" smtClean="0"/>
                        <a:t>4.5</a:t>
                      </a:r>
                      <a:endParaRPr lang="ar-JO" dirty="0"/>
                    </a:p>
                  </a:txBody>
                  <a:tcPr/>
                </a:tc>
                <a:tc>
                  <a:txBody>
                    <a:bodyPr/>
                    <a:lstStyle/>
                    <a:p>
                      <a:pPr rtl="1"/>
                      <a:r>
                        <a:rPr lang="en-US" b="1" dirty="0" smtClean="0"/>
                        <a:t>Equipment Qualification Program</a:t>
                      </a:r>
                      <a:endParaRPr lang="ar-JO" dirty="0"/>
                    </a:p>
                  </a:txBody>
                  <a:tcPr/>
                </a:tc>
                <a:tc>
                  <a:txBody>
                    <a:bodyPr/>
                    <a:lstStyle/>
                    <a:p>
                      <a:pPr rtl="1"/>
                      <a:endParaRPr lang="ar-JO"/>
                    </a:p>
                  </a:txBody>
                  <a:tcPr/>
                </a:tc>
              </a:tr>
              <a:tr h="510570">
                <a:tc>
                  <a:txBody>
                    <a:bodyPr/>
                    <a:lstStyle/>
                    <a:p>
                      <a:pPr rtl="1"/>
                      <a:r>
                        <a:rPr lang="en-US" dirty="0" smtClean="0"/>
                        <a:t>4.501</a:t>
                      </a:r>
                      <a:endParaRPr lang="ar-JO" dirty="0"/>
                    </a:p>
                  </a:txBody>
                  <a:tcPr/>
                </a:tc>
                <a:tc>
                  <a:txBody>
                    <a:bodyPr/>
                    <a:lstStyle/>
                    <a:p>
                      <a:pPr rtl="1"/>
                      <a:r>
                        <a:rPr lang="en-US" dirty="0" smtClean="0"/>
                        <a:t>Verify that all pieces of equipment used in production, packaging, and quality assurance are capable of producing valid results.</a:t>
                      </a:r>
                      <a:endParaRPr lang="ar-JO" dirty="0"/>
                    </a:p>
                  </a:txBody>
                  <a:tcPr/>
                </a:tc>
                <a:tc>
                  <a:txBody>
                    <a:bodyPr/>
                    <a:lstStyle/>
                    <a:p>
                      <a:pPr rtl="1"/>
                      <a:endParaRPr lang="ar-JO"/>
                    </a:p>
                  </a:txBody>
                  <a:tcPr/>
                </a:tc>
              </a:tr>
              <a:tr h="510570">
                <a:tc>
                  <a:txBody>
                    <a:bodyPr/>
                    <a:lstStyle/>
                    <a:p>
                      <a:pPr rtl="1"/>
                      <a:r>
                        <a:rPr lang="en-US" dirty="0" smtClean="0"/>
                        <a:t>4.502</a:t>
                      </a:r>
                      <a:endParaRPr lang="ar-JO" dirty="0"/>
                    </a:p>
                  </a:txBody>
                  <a:tcPr/>
                </a:tc>
                <a:tc>
                  <a:txBody>
                    <a:bodyPr/>
                    <a:lstStyle/>
                    <a:p>
                      <a:pPr rtl="1"/>
                      <a:r>
                        <a:rPr lang="en-US" dirty="0" smtClean="0"/>
                        <a:t>When computers are used to automate production or quality testing, have the computer and software been validated?</a:t>
                      </a:r>
                      <a:endParaRPr lang="ar-JO" dirty="0"/>
                    </a:p>
                  </a:txBody>
                  <a:tcPr/>
                </a:tc>
                <a:tc>
                  <a:txBody>
                    <a:bodyPr/>
                    <a:lstStyle/>
                    <a:p>
                      <a:pPr rtl="1"/>
                      <a:endParaRPr lang="ar-JO"/>
                    </a:p>
                  </a:txBody>
                  <a:tcPr/>
                </a:tc>
              </a:tr>
              <a:tr h="510570">
                <a:tc>
                  <a:txBody>
                    <a:bodyPr/>
                    <a:lstStyle/>
                    <a:p>
                      <a:pPr rtl="1"/>
                      <a:r>
                        <a:rPr lang="en-US" dirty="0" smtClean="0"/>
                        <a:t>4.503</a:t>
                      </a:r>
                      <a:endParaRPr lang="ar-JO" dirty="0"/>
                    </a:p>
                  </a:txBody>
                  <a:tcPr/>
                </a:tc>
                <a:tc>
                  <a:txBody>
                    <a:bodyPr/>
                    <a:lstStyle/>
                    <a:p>
                      <a:pPr rtl="1"/>
                      <a:r>
                        <a:rPr lang="en-US" dirty="0" smtClean="0"/>
                        <a:t>Have on-site tests of successive production runs or tests been used to qualify equipment?</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JO" b="1" dirty="0" smtClean="0"/>
              <a:t>ممارسة التصنيع الجيد </a:t>
            </a:r>
            <a:r>
              <a:rPr lang="ar-JO" b="1" dirty="0" smtClean="0"/>
              <a:t>ج</a:t>
            </a:r>
            <a:r>
              <a:rPr lang="en-US" b="1" dirty="0" smtClean="0"/>
              <a:t>6</a:t>
            </a:r>
            <a:endParaRPr lang="ar-JO" b="1" dirty="0"/>
          </a:p>
        </p:txBody>
      </p:sp>
      <p:sp>
        <p:nvSpPr>
          <p:cNvPr id="3" name="Content Placeholder 2"/>
          <p:cNvSpPr>
            <a:spLocks noGrp="1"/>
          </p:cNvSpPr>
          <p:nvPr>
            <p:ph idx="1"/>
          </p:nvPr>
        </p:nvSpPr>
        <p:spPr/>
        <p:txBody>
          <a:bodyPr/>
          <a:lstStyle/>
          <a:p>
            <a:pPr algn="r" rtl="1"/>
            <a:r>
              <a:rPr lang="ar-JO" b="1" dirty="0" smtClean="0"/>
              <a:t>التعريف بقائمة التدقيق</a:t>
            </a:r>
            <a:endParaRPr lang="ar-JO" b="1" dirty="0" smtClean="0"/>
          </a:p>
          <a:p>
            <a:pPr algn="r" rtl="1"/>
            <a:r>
              <a:rPr lang="ar-JO" b="1" dirty="0" smtClean="0"/>
              <a:t>نصائح لإستخدام قائمة التدقيق</a:t>
            </a:r>
          </a:p>
          <a:p>
            <a:pPr algn="r" rtl="1"/>
            <a:r>
              <a:rPr lang="ar-JO" b="1" dirty="0" smtClean="0"/>
              <a:t>قائمة التدقيق</a:t>
            </a:r>
            <a:endParaRPr lang="ar-JO" b="1" dirty="0" smtClean="0"/>
          </a:p>
          <a:p>
            <a:pPr algn="r" rtl="1">
              <a:buNone/>
            </a:pPr>
            <a:endParaRPr lang="ar-JO"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4"/>
          <a:ext cx="9144000" cy="7038120"/>
        </p:xfrm>
        <a:graphic>
          <a:graphicData uri="http://schemas.openxmlformats.org/drawingml/2006/table">
            <a:tbl>
              <a:tblPr firstRow="1" bandRow="1">
                <a:tableStyleId>{5C22544A-7EE6-4342-B048-85BDC9FD1C3A}</a:tableStyleId>
              </a:tblPr>
              <a:tblGrid>
                <a:gridCol w="931334"/>
                <a:gridCol w="7196666"/>
                <a:gridCol w="1016000"/>
              </a:tblGrid>
              <a:tr h="851918">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768665">
                <a:tc>
                  <a:txBody>
                    <a:bodyPr/>
                    <a:lstStyle/>
                    <a:p>
                      <a:pPr rtl="1"/>
                      <a:r>
                        <a:rPr lang="en-US" dirty="0" smtClean="0"/>
                        <a:t>4.504</a:t>
                      </a:r>
                      <a:endParaRPr lang="ar-JO" dirty="0"/>
                    </a:p>
                  </a:txBody>
                  <a:tcPr/>
                </a:tc>
                <a:tc>
                  <a:txBody>
                    <a:bodyPr/>
                    <a:lstStyle/>
                    <a:p>
                      <a:pPr rtl="1"/>
                      <a:r>
                        <a:rPr lang="en-US" dirty="0" smtClean="0"/>
                        <a:t>Were tests repeated a sufficient number of times to ensure reliable results?</a:t>
                      </a:r>
                      <a:endParaRPr lang="ar-JO" dirty="0"/>
                    </a:p>
                  </a:txBody>
                  <a:tcPr/>
                </a:tc>
                <a:tc>
                  <a:txBody>
                    <a:bodyPr/>
                    <a:lstStyle/>
                    <a:p>
                      <a:pPr rtl="1"/>
                      <a:endParaRPr lang="ar-JO"/>
                    </a:p>
                  </a:txBody>
                  <a:tcPr/>
                </a:tc>
              </a:tr>
              <a:tr h="618770">
                <a:tc>
                  <a:txBody>
                    <a:bodyPr/>
                    <a:lstStyle/>
                    <a:p>
                      <a:pPr rtl="1"/>
                      <a:r>
                        <a:rPr lang="en-US" dirty="0" smtClean="0"/>
                        <a:t>4.505</a:t>
                      </a:r>
                      <a:endParaRPr lang="ar-JO" dirty="0"/>
                    </a:p>
                  </a:txBody>
                  <a:tcPr/>
                </a:tc>
                <a:tc>
                  <a:txBody>
                    <a:bodyPr/>
                    <a:lstStyle/>
                    <a:p>
                      <a:pPr rtl="1"/>
                      <a:r>
                        <a:rPr lang="en-US" dirty="0" smtClean="0"/>
                        <a:t>Is each piece of equipment identified to its minimum and maximum capacities and minimum and maximum operating speeds for valid results?</a:t>
                      </a:r>
                      <a:endParaRPr lang="ar-JO" dirty="0"/>
                    </a:p>
                  </a:txBody>
                  <a:tcPr/>
                </a:tc>
                <a:tc>
                  <a:txBody>
                    <a:bodyPr/>
                    <a:lstStyle/>
                    <a:p>
                      <a:pPr rtl="1"/>
                      <a:endParaRPr lang="ar-JO"/>
                    </a:p>
                  </a:txBody>
                  <a:tcPr/>
                </a:tc>
              </a:tr>
              <a:tr h="883956">
                <a:tc>
                  <a:txBody>
                    <a:bodyPr/>
                    <a:lstStyle/>
                    <a:p>
                      <a:pPr rtl="1"/>
                      <a:r>
                        <a:rPr lang="en-US" dirty="0" smtClean="0"/>
                        <a:t>4.506</a:t>
                      </a:r>
                      <a:endParaRPr lang="ar-JO" dirty="0"/>
                    </a:p>
                  </a:txBody>
                  <a:tcPr/>
                </a:tc>
                <a:tc>
                  <a:txBody>
                    <a:bodyPr/>
                    <a:lstStyle/>
                    <a:p>
                      <a:pPr rtl="1"/>
                      <a:r>
                        <a:rPr lang="en-US" dirty="0" smtClean="0"/>
                        <a:t>Have performance characteristics been identified for each piece of equipment?  (May be provided by the manufacturer, but must be verified under typical operations conditions.)</a:t>
                      </a:r>
                      <a:endParaRPr lang="ar-JO" dirty="0"/>
                    </a:p>
                  </a:txBody>
                  <a:tcPr/>
                </a:tc>
                <a:tc>
                  <a:txBody>
                    <a:bodyPr/>
                    <a:lstStyle/>
                    <a:p>
                      <a:pPr rtl="1"/>
                      <a:endParaRPr lang="ar-JO"/>
                    </a:p>
                  </a:txBody>
                  <a:tcPr/>
                </a:tc>
              </a:tr>
              <a:tr h="618770">
                <a:tc>
                  <a:txBody>
                    <a:bodyPr/>
                    <a:lstStyle/>
                    <a:p>
                      <a:pPr rtl="1"/>
                      <a:r>
                        <a:rPr lang="en-US" dirty="0" smtClean="0"/>
                        <a:t>4.507</a:t>
                      </a:r>
                      <a:endParaRPr lang="ar-JO" dirty="0"/>
                    </a:p>
                  </a:txBody>
                  <a:tcPr/>
                </a:tc>
                <a:tc>
                  <a:txBody>
                    <a:bodyPr/>
                    <a:lstStyle/>
                    <a:p>
                      <a:pPr rtl="1"/>
                      <a:r>
                        <a:rPr lang="en-US" dirty="0" smtClean="0"/>
                        <a:t>Have operating limits and tolerances for performance been established from performance characteristics?</a:t>
                      </a:r>
                      <a:endParaRPr lang="ar-JO" dirty="0"/>
                    </a:p>
                  </a:txBody>
                  <a:tcPr/>
                </a:tc>
                <a:tc>
                  <a:txBody>
                    <a:bodyPr/>
                    <a:lstStyle/>
                    <a:p>
                      <a:pPr rtl="1"/>
                      <a:endParaRPr lang="ar-JO"/>
                    </a:p>
                  </a:txBody>
                  <a:tcPr/>
                </a:tc>
              </a:tr>
              <a:tr h="909253">
                <a:tc>
                  <a:txBody>
                    <a:bodyPr/>
                    <a:lstStyle/>
                    <a:p>
                      <a:pPr rtl="1"/>
                      <a:r>
                        <a:rPr lang="en-US" dirty="0" smtClean="0"/>
                        <a:t>5.0</a:t>
                      </a:r>
                      <a:endParaRPr lang="ar-JO"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Material/Component Control</a:t>
                      </a:r>
                    </a:p>
                    <a:p>
                      <a:pPr rtl="1"/>
                      <a:endParaRPr lang="ar-JO" dirty="0"/>
                    </a:p>
                  </a:txBody>
                  <a:tcPr/>
                </a:tc>
                <a:tc>
                  <a:txBody>
                    <a:bodyPr/>
                    <a:lstStyle/>
                    <a:p>
                      <a:pPr rtl="1"/>
                      <a:endParaRPr lang="ar-JO"/>
                    </a:p>
                  </a:txBody>
                  <a:tcPr/>
                </a:tc>
              </a:tr>
              <a:tr h="685800">
                <a:tc>
                  <a:txBody>
                    <a:bodyPr/>
                    <a:lstStyle/>
                    <a:p>
                      <a:pPr rtl="1"/>
                      <a:r>
                        <a:rPr lang="en-US" dirty="0" smtClean="0"/>
                        <a:t>5.1</a:t>
                      </a:r>
                      <a:endParaRPr lang="ar-JO" dirty="0"/>
                    </a:p>
                  </a:txBody>
                  <a:tcPr/>
                </a:tc>
                <a:tc>
                  <a:txBody>
                    <a:bodyPr/>
                    <a:lstStyle/>
                    <a:p>
                      <a:pPr rtl="1"/>
                      <a:r>
                        <a:rPr lang="en-US" b="1" dirty="0" smtClean="0"/>
                        <a:t>Material/Component Specification and Purchasing Control</a:t>
                      </a:r>
                      <a:endParaRPr lang="ar-JO" dirty="0"/>
                    </a:p>
                  </a:txBody>
                  <a:tcPr/>
                </a:tc>
                <a:tc>
                  <a:txBody>
                    <a:bodyPr/>
                    <a:lstStyle/>
                    <a:p>
                      <a:pPr rtl="1"/>
                      <a:endParaRPr lang="ar-JO"/>
                    </a:p>
                  </a:txBody>
                  <a:tcPr/>
                </a:tc>
              </a:tr>
              <a:tr h="1627924">
                <a:tc>
                  <a:txBody>
                    <a:bodyPr/>
                    <a:lstStyle/>
                    <a:p>
                      <a:pPr rtl="1"/>
                      <a:r>
                        <a:rPr lang="en-US" dirty="0" smtClean="0"/>
                        <a:t>5.101</a:t>
                      </a:r>
                      <a:endParaRPr lang="ar-JO" dirty="0"/>
                    </a:p>
                  </a:txBody>
                  <a:tcPr/>
                </a:tc>
                <a:tc>
                  <a:txBody>
                    <a:bodyPr/>
                    <a:lstStyle/>
                    <a:p>
                      <a:pPr rtl="1"/>
                      <a:r>
                        <a:rPr lang="en-US" dirty="0" smtClean="0"/>
                        <a:t>Has each supplier/vendor of material or component been inspected/audited for proper manufacturing controls? (Review suppliers and audits and enter names, material supplied, and date last audited in notebook.)</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0" cy="7020501"/>
        </p:xfrm>
        <a:graphic>
          <a:graphicData uri="http://schemas.openxmlformats.org/drawingml/2006/table">
            <a:tbl>
              <a:tblPr firstRow="1" bandRow="1">
                <a:tableStyleId>{5C22544A-7EE6-4342-B048-85BDC9FD1C3A}</a:tableStyleId>
              </a:tblPr>
              <a:tblGrid>
                <a:gridCol w="931334"/>
                <a:gridCol w="7298266"/>
                <a:gridCol w="914400"/>
              </a:tblGrid>
              <a:tr h="6096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502920">
                <a:tc>
                  <a:txBody>
                    <a:bodyPr/>
                    <a:lstStyle/>
                    <a:p>
                      <a:pPr rtl="1"/>
                      <a:r>
                        <a:rPr lang="en-US" dirty="0" smtClean="0"/>
                        <a:t>5.2</a:t>
                      </a:r>
                      <a:endParaRPr lang="ar-JO" dirty="0"/>
                    </a:p>
                  </a:txBody>
                  <a:tcPr/>
                </a:tc>
                <a:tc>
                  <a:txBody>
                    <a:bodyPr/>
                    <a:lstStyle/>
                    <a:p>
                      <a:pPr rtl="1"/>
                      <a:r>
                        <a:rPr lang="en-US" b="1" dirty="0" smtClean="0"/>
                        <a:t>Material/Component Receipt, Inspection, Sampling, and Laboratory Testing</a:t>
                      </a:r>
                      <a:endParaRPr lang="ar-JO" dirty="0"/>
                    </a:p>
                  </a:txBody>
                  <a:tcPr/>
                </a:tc>
                <a:tc>
                  <a:txBody>
                    <a:bodyPr/>
                    <a:lstStyle/>
                    <a:p>
                      <a:pPr rtl="1"/>
                      <a:endParaRPr lang="ar-JO"/>
                    </a:p>
                  </a:txBody>
                  <a:tcPr/>
                </a:tc>
              </a:tr>
              <a:tr h="1206250">
                <a:tc>
                  <a:txBody>
                    <a:bodyPr/>
                    <a:lstStyle/>
                    <a:p>
                      <a:pPr rtl="1"/>
                      <a:r>
                        <a:rPr lang="en-US" dirty="0" smtClean="0"/>
                        <a:t>5.201</a:t>
                      </a:r>
                      <a:endParaRPr lang="ar-JO" dirty="0"/>
                    </a:p>
                  </a:txBody>
                  <a:tcPr/>
                </a:tc>
                <a:tc>
                  <a:txBody>
                    <a:bodyPr/>
                    <a:lstStyle/>
                    <a:p>
                      <a:pPr rtl="1"/>
                      <a:r>
                        <a:rPr lang="en-US" dirty="0" smtClean="0"/>
                        <a:t>Does the facility have current written procedures for acceptance/rejections of drug products, containers, closures, labeling and packaging materials?  (List selected materials and components in notebook and verify procedures.)</a:t>
                      </a:r>
                      <a:endParaRPr lang="ar-JO" dirty="0"/>
                    </a:p>
                  </a:txBody>
                  <a:tcPr/>
                </a:tc>
                <a:tc>
                  <a:txBody>
                    <a:bodyPr/>
                    <a:lstStyle/>
                    <a:p>
                      <a:pPr rtl="1"/>
                      <a:endParaRPr lang="ar-JO"/>
                    </a:p>
                  </a:txBody>
                  <a:tcPr/>
                </a:tc>
              </a:tr>
              <a:tr h="927350">
                <a:tc>
                  <a:txBody>
                    <a:bodyPr/>
                    <a:lstStyle/>
                    <a:p>
                      <a:pPr rtl="1"/>
                      <a:r>
                        <a:rPr lang="en-US" dirty="0" smtClean="0"/>
                        <a:t>5.202</a:t>
                      </a:r>
                      <a:endParaRPr lang="ar-JO" dirty="0"/>
                    </a:p>
                  </a:txBody>
                  <a:tcPr/>
                </a:tc>
                <a:tc>
                  <a:txBody>
                    <a:bodyPr/>
                    <a:lstStyle/>
                    <a:p>
                      <a:pPr rtl="1"/>
                      <a:r>
                        <a:rPr lang="en-US" dirty="0" smtClean="0"/>
                        <a:t>Is each lot within each shipment of material or components assigned a distinctive code so material or component can be traced through manufacturing and distribution?</a:t>
                      </a:r>
                      <a:endParaRPr lang="ar-JO" dirty="0"/>
                    </a:p>
                  </a:txBody>
                  <a:tcPr/>
                </a:tc>
                <a:tc>
                  <a:txBody>
                    <a:bodyPr/>
                    <a:lstStyle/>
                    <a:p>
                      <a:pPr rtl="1"/>
                      <a:endParaRPr lang="ar-JO"/>
                    </a:p>
                  </a:txBody>
                  <a:tcPr/>
                </a:tc>
              </a:tr>
              <a:tr h="685800">
                <a:tc>
                  <a:txBody>
                    <a:bodyPr/>
                    <a:lstStyle/>
                    <a:p>
                      <a:pPr rtl="1"/>
                      <a:r>
                        <a:rPr lang="en-US" dirty="0" smtClean="0"/>
                        <a:t>5.203</a:t>
                      </a:r>
                      <a:endParaRPr lang="ar-JO" dirty="0"/>
                    </a:p>
                  </a:txBody>
                  <a:tcPr/>
                </a:tc>
                <a:tc>
                  <a:txBody>
                    <a:bodyPr/>
                    <a:lstStyle/>
                    <a:p>
                      <a:pPr rtl="1"/>
                      <a:r>
                        <a:rPr lang="en-US" dirty="0" smtClean="0"/>
                        <a:t>Does inspection start with visual examination of each shipping container for appropriate labeling, signs of damage, or contamination?</a:t>
                      </a:r>
                      <a:endParaRPr lang="ar-JO" dirty="0"/>
                    </a:p>
                  </a:txBody>
                  <a:tcPr/>
                </a:tc>
                <a:tc>
                  <a:txBody>
                    <a:bodyPr/>
                    <a:lstStyle/>
                    <a:p>
                      <a:pPr rtl="1"/>
                      <a:endParaRPr lang="ar-JO"/>
                    </a:p>
                  </a:txBody>
                  <a:tcPr/>
                </a:tc>
              </a:tr>
              <a:tr h="467301">
                <a:tc>
                  <a:txBody>
                    <a:bodyPr/>
                    <a:lstStyle/>
                    <a:p>
                      <a:pPr rtl="1"/>
                      <a:r>
                        <a:rPr lang="en-US" dirty="0" smtClean="0"/>
                        <a:t>5.204</a:t>
                      </a:r>
                      <a:endParaRPr lang="ar-JO" dirty="0"/>
                    </a:p>
                  </a:txBody>
                  <a:tcPr/>
                </a:tc>
                <a:tc>
                  <a:txBody>
                    <a:bodyPr/>
                    <a:lstStyle/>
                    <a:p>
                      <a:pPr rtl="1"/>
                      <a:r>
                        <a:rPr lang="en-US" dirty="0" smtClean="0"/>
                        <a:t>Is the number of representative samples taken from a container or lot based on statistical criteria and experience with each type of material or component?</a:t>
                      </a:r>
                      <a:endParaRPr lang="ar-JO" dirty="0"/>
                    </a:p>
                  </a:txBody>
                  <a:tcPr/>
                </a:tc>
                <a:tc>
                  <a:txBody>
                    <a:bodyPr/>
                    <a:lstStyle/>
                    <a:p>
                      <a:pPr rtl="1"/>
                      <a:endParaRPr lang="ar-JO"/>
                    </a:p>
                  </a:txBody>
                  <a:tcPr/>
                </a:tc>
              </a:tr>
              <a:tr h="467301">
                <a:tc>
                  <a:txBody>
                    <a:bodyPr/>
                    <a:lstStyle/>
                    <a:p>
                      <a:pPr rtl="1"/>
                      <a:r>
                        <a:rPr lang="en-US" dirty="0" smtClean="0"/>
                        <a:t>5.205</a:t>
                      </a:r>
                      <a:endParaRPr lang="ar-JO" dirty="0"/>
                    </a:p>
                  </a:txBody>
                  <a:tcPr/>
                </a:tc>
                <a:tc>
                  <a:txBody>
                    <a:bodyPr/>
                    <a:lstStyle/>
                    <a:p>
                      <a:pPr rtl="1"/>
                      <a:r>
                        <a:rPr lang="en-US" dirty="0" smtClean="0"/>
                        <a:t>Is the sampling technique written and followed for each type of sample collected?</a:t>
                      </a:r>
                      <a:endParaRPr lang="ar-JO" dirty="0"/>
                    </a:p>
                  </a:txBody>
                  <a:tcPr/>
                </a:tc>
                <a:tc>
                  <a:txBody>
                    <a:bodyPr/>
                    <a:lstStyle/>
                    <a:p>
                      <a:pPr rtl="1"/>
                      <a:endParaRPr lang="ar-JO"/>
                    </a:p>
                  </a:txBody>
                  <a:tcPr/>
                </a:tc>
              </a:tr>
              <a:tr h="467301">
                <a:tc>
                  <a:txBody>
                    <a:bodyPr/>
                    <a:lstStyle/>
                    <a:p>
                      <a:pPr rtl="1"/>
                      <a:r>
                        <a:rPr lang="en-US" dirty="0" smtClean="0"/>
                        <a:t>5.206</a:t>
                      </a:r>
                      <a:endParaRPr lang="ar-JO" dirty="0"/>
                    </a:p>
                  </a:txBody>
                  <a:tcPr/>
                </a:tc>
                <a:tc>
                  <a:txBody>
                    <a:bodyPr/>
                    <a:lstStyle/>
                    <a:p>
                      <a:pPr rtl="1"/>
                      <a:r>
                        <a:rPr lang="en-US" dirty="0" smtClean="0"/>
                        <a:t>Is the quantity of sample collected sufficient for analysis and reserve in case retesting or verification is required?</a:t>
                      </a:r>
                      <a:endParaRPr lang="ar-JO" dirty="0"/>
                    </a:p>
                  </a:txBody>
                  <a:tcPr/>
                </a:tc>
                <a:tc>
                  <a:txBody>
                    <a:bodyPr/>
                    <a:lstStyle/>
                    <a:p>
                      <a:pPr rtl="1"/>
                      <a:endParaRPr lang="ar-JO"/>
                    </a:p>
                  </a:txBody>
                  <a:tcPr/>
                </a:tc>
              </a:tr>
              <a:tr h="396240">
                <a:tc>
                  <a:txBody>
                    <a:bodyPr/>
                    <a:lstStyle/>
                    <a:p>
                      <a:pPr rtl="1"/>
                      <a:r>
                        <a:rPr lang="en-US" dirty="0" smtClean="0"/>
                        <a:t>5.207</a:t>
                      </a:r>
                      <a:endParaRPr lang="ar-JO" dirty="0"/>
                    </a:p>
                  </a:txBody>
                  <a:tcPr/>
                </a:tc>
                <a:tc>
                  <a:txBody>
                    <a:bodyPr/>
                    <a:lstStyle/>
                    <a:p>
                      <a:pPr rtl="1"/>
                      <a:r>
                        <a:rPr lang="en-US" dirty="0" smtClean="0"/>
                        <a:t>Containers are cleaned before samples are removed.</a:t>
                      </a:r>
                      <a:endParaRPr lang="ar-JO" dirty="0"/>
                    </a:p>
                  </a:txBody>
                  <a:tcPr/>
                </a:tc>
                <a:tc>
                  <a:txBody>
                    <a:bodyPr/>
                    <a:lstStyle/>
                    <a:p>
                      <a:pPr rtl="1"/>
                      <a:endParaRPr lang="ar-JO"/>
                    </a:p>
                  </a:txBody>
                  <a:tcPr/>
                </a:tc>
              </a:tr>
              <a:tr h="467301">
                <a:tc>
                  <a:txBody>
                    <a:bodyPr/>
                    <a:lstStyle/>
                    <a:p>
                      <a:pPr rtl="1"/>
                      <a:r>
                        <a:rPr lang="en-US" dirty="0" smtClean="0"/>
                        <a:t>5.208</a:t>
                      </a:r>
                      <a:endParaRPr lang="ar-JO" dirty="0"/>
                    </a:p>
                  </a:txBody>
                  <a:tcPr/>
                </a:tc>
                <a:tc>
                  <a:txBody>
                    <a:bodyPr/>
                    <a:lstStyle/>
                    <a:p>
                      <a:pPr rtl="1"/>
                      <a:r>
                        <a:rPr lang="en-US" dirty="0" smtClean="0"/>
                        <a:t>Stratified samples are not composited for analysis.</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0" cy="6690360"/>
        </p:xfrm>
        <a:graphic>
          <a:graphicData uri="http://schemas.openxmlformats.org/drawingml/2006/table">
            <a:tbl>
              <a:tblPr firstRow="1" bandRow="1">
                <a:tableStyleId>{5C22544A-7EE6-4342-B048-85BDC9FD1C3A}</a:tableStyleId>
              </a:tblPr>
              <a:tblGrid>
                <a:gridCol w="931334"/>
                <a:gridCol w="7196666"/>
                <a:gridCol w="1016000"/>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5.209</a:t>
                      </a:r>
                      <a:endParaRPr lang="ar-JO" dirty="0"/>
                    </a:p>
                  </a:txBody>
                  <a:tcPr/>
                </a:tc>
                <a:tc>
                  <a:txBody>
                    <a:bodyPr/>
                    <a:lstStyle/>
                    <a:p>
                      <a:pPr rtl="1"/>
                      <a:r>
                        <a:rPr lang="en-US" dirty="0" smtClean="0"/>
                        <a:t>Containers from which samples have been taken are so marked indicating date and approximate amount taken.</a:t>
                      </a:r>
                      <a:endParaRPr lang="ar-JO" dirty="0"/>
                    </a:p>
                  </a:txBody>
                  <a:tcPr/>
                </a:tc>
                <a:tc>
                  <a:txBody>
                    <a:bodyPr/>
                    <a:lstStyle/>
                    <a:p>
                      <a:pPr rtl="1"/>
                      <a:endParaRPr lang="ar-JO"/>
                    </a:p>
                  </a:txBody>
                  <a:tcPr/>
                </a:tc>
              </a:tr>
              <a:tr h="962108">
                <a:tc>
                  <a:txBody>
                    <a:bodyPr/>
                    <a:lstStyle/>
                    <a:p>
                      <a:pPr rtl="1"/>
                      <a:r>
                        <a:rPr lang="en-US" dirty="0" smtClean="0"/>
                        <a:t>5.210</a:t>
                      </a:r>
                      <a:endParaRPr lang="ar-JO" dirty="0"/>
                    </a:p>
                  </a:txBody>
                  <a:tcPr/>
                </a:tc>
                <a:tc>
                  <a:txBody>
                    <a:bodyPr/>
                    <a:lstStyle/>
                    <a:p>
                      <a:pPr rtl="1"/>
                      <a:r>
                        <a:rPr lang="en-US" dirty="0" smtClean="0"/>
                        <a:t>Each sample container is clearly identified by material or component name, lot number, date sample taken, name of person taking sample, and original container identification.</a:t>
                      </a:r>
                      <a:endParaRPr lang="ar-JO" dirty="0"/>
                    </a:p>
                  </a:txBody>
                  <a:tcPr/>
                </a:tc>
                <a:tc>
                  <a:txBody>
                    <a:bodyPr/>
                    <a:lstStyle/>
                    <a:p>
                      <a:pPr rtl="1"/>
                      <a:endParaRPr lang="ar-JO"/>
                    </a:p>
                  </a:txBody>
                  <a:tcPr/>
                </a:tc>
              </a:tr>
              <a:tr h="914400">
                <a:tc>
                  <a:txBody>
                    <a:bodyPr/>
                    <a:lstStyle/>
                    <a:p>
                      <a:pPr rtl="1"/>
                      <a:r>
                        <a:rPr lang="en-US" dirty="0" smtClean="0"/>
                        <a:t>5.211</a:t>
                      </a:r>
                      <a:endParaRPr lang="ar-JO" dirty="0"/>
                    </a:p>
                  </a:txBody>
                  <a:tcPr/>
                </a:tc>
                <a:tc>
                  <a:txBody>
                    <a:bodyPr/>
                    <a:lstStyle/>
                    <a:p>
                      <a:pPr rtl="1"/>
                      <a:r>
                        <a:rPr lang="en-US" dirty="0" smtClean="0"/>
                        <a:t>At least one test is conducted to confirm the identity of a raw material (bulk chemical or pharmaceutical) when a Certificate of Analysis is provided by supplier and accepted by QA.</a:t>
                      </a:r>
                      <a:endParaRPr lang="ar-JO" dirty="0"/>
                    </a:p>
                  </a:txBody>
                  <a:tcPr/>
                </a:tc>
                <a:tc>
                  <a:txBody>
                    <a:bodyPr/>
                    <a:lstStyle/>
                    <a:p>
                      <a:pPr rtl="1"/>
                      <a:endParaRPr lang="ar-JO"/>
                    </a:p>
                  </a:txBody>
                  <a:tcPr/>
                </a:tc>
              </a:tr>
              <a:tr h="990600">
                <a:tc>
                  <a:txBody>
                    <a:bodyPr/>
                    <a:lstStyle/>
                    <a:p>
                      <a:pPr rtl="1"/>
                      <a:r>
                        <a:rPr lang="en-US" dirty="0" smtClean="0"/>
                        <a:t>5.212</a:t>
                      </a:r>
                      <a:endParaRPr lang="ar-JO" dirty="0"/>
                    </a:p>
                  </a:txBody>
                  <a:tcPr/>
                </a:tc>
                <a:tc>
                  <a:txBody>
                    <a:bodyPr/>
                    <a:lstStyle/>
                    <a:p>
                      <a:pPr rtl="1"/>
                      <a:r>
                        <a:rPr lang="en-US" dirty="0" smtClean="0"/>
                        <a:t>If a Certificate of Analysis is not accepted for a lot of material, then additional testing is conducted by a written protocol to determine suitability for purpose.</a:t>
                      </a:r>
                      <a:endParaRPr lang="ar-JO" dirty="0"/>
                    </a:p>
                  </a:txBody>
                  <a:tcPr/>
                </a:tc>
                <a:tc>
                  <a:txBody>
                    <a:bodyPr/>
                    <a:lstStyle/>
                    <a:p>
                      <a:pPr rtl="1"/>
                      <a:endParaRPr lang="ar-JO"/>
                    </a:p>
                  </a:txBody>
                  <a:tcPr/>
                </a:tc>
              </a:tr>
              <a:tr h="471803">
                <a:tc>
                  <a:txBody>
                    <a:bodyPr/>
                    <a:lstStyle/>
                    <a:p>
                      <a:pPr rtl="1"/>
                      <a:endParaRPr lang="ar-JO"/>
                    </a:p>
                  </a:txBody>
                  <a:tcPr/>
                </a:tc>
                <a:tc>
                  <a:txBody>
                    <a:bodyPr/>
                    <a:lstStyle/>
                    <a:p>
                      <a:pPr rtl="1"/>
                      <a:r>
                        <a:rPr lang="en-US" dirty="0" smtClean="0"/>
                        <a:t>Microbiological testing is conducted where appropriate.</a:t>
                      </a:r>
                      <a:endParaRPr lang="ar-JO" dirty="0"/>
                    </a:p>
                  </a:txBody>
                  <a:tcPr/>
                </a:tc>
                <a:tc>
                  <a:txBody>
                    <a:bodyPr/>
                    <a:lstStyle/>
                    <a:p>
                      <a:pPr rtl="1"/>
                      <a:endParaRPr lang="ar-JO"/>
                    </a:p>
                  </a:txBody>
                  <a:tcPr/>
                </a:tc>
              </a:tr>
              <a:tr h="442597">
                <a:tc>
                  <a:txBody>
                    <a:bodyPr/>
                    <a:lstStyle/>
                    <a:p>
                      <a:pPr rtl="1"/>
                      <a:r>
                        <a:rPr lang="en-US" dirty="0" smtClean="0"/>
                        <a:t>5.3</a:t>
                      </a:r>
                      <a:endParaRPr lang="ar-JO" dirty="0"/>
                    </a:p>
                  </a:txBody>
                  <a:tcPr/>
                </a:tc>
                <a:tc>
                  <a:txBody>
                    <a:bodyPr/>
                    <a:lstStyle/>
                    <a:p>
                      <a:pPr rtl="1"/>
                      <a:r>
                        <a:rPr lang="en-US" b="1" dirty="0" smtClean="0"/>
                        <a:t>Material Component Storage and Handling</a:t>
                      </a:r>
                      <a:endParaRPr lang="ar-JO" dirty="0"/>
                    </a:p>
                  </a:txBody>
                  <a:tcPr/>
                </a:tc>
                <a:tc>
                  <a:txBody>
                    <a:bodyPr/>
                    <a:lstStyle/>
                    <a:p>
                      <a:pPr rtl="1"/>
                      <a:endParaRPr lang="ar-JO"/>
                    </a:p>
                  </a:txBody>
                  <a:tcPr/>
                </a:tc>
              </a:tr>
              <a:tr h="471803">
                <a:tc>
                  <a:txBody>
                    <a:bodyPr/>
                    <a:lstStyle/>
                    <a:p>
                      <a:pPr rtl="1"/>
                      <a:endParaRPr lang="ar-JO"/>
                    </a:p>
                  </a:txBody>
                  <a:tcPr/>
                </a:tc>
                <a:tc>
                  <a:txBody>
                    <a:bodyPr/>
                    <a:lstStyle/>
                    <a:p>
                      <a:pPr rtl="1"/>
                      <a:r>
                        <a:rPr lang="en-US" dirty="0" smtClean="0"/>
                        <a:t>(Verify that materials and components are stored and handled in a way that prevents contamination, </a:t>
                      </a:r>
                      <a:r>
                        <a:rPr lang="en-US" dirty="0" err="1" smtClean="0"/>
                        <a:t>mixups</a:t>
                      </a:r>
                      <a:r>
                        <a:rPr lang="en-US" dirty="0" smtClean="0"/>
                        <a:t>, and errors.)</a:t>
                      </a:r>
                      <a:endParaRPr lang="ar-JO" dirty="0"/>
                    </a:p>
                  </a:txBody>
                  <a:tcPr/>
                </a:tc>
                <a:tc>
                  <a:txBody>
                    <a:bodyPr/>
                    <a:lstStyle/>
                    <a:p>
                      <a:pPr rtl="1"/>
                      <a:endParaRPr lang="ar-JO"/>
                    </a:p>
                  </a:txBody>
                  <a:tcPr/>
                </a:tc>
              </a:tr>
              <a:tr h="471803">
                <a:tc>
                  <a:txBody>
                    <a:bodyPr/>
                    <a:lstStyle/>
                    <a:p>
                      <a:pPr rtl="1"/>
                      <a:r>
                        <a:rPr lang="en-US" dirty="0" smtClean="0"/>
                        <a:t>5.301</a:t>
                      </a:r>
                      <a:endParaRPr lang="ar-JO" dirty="0"/>
                    </a:p>
                  </a:txBody>
                  <a:tcPr/>
                </a:tc>
                <a:tc>
                  <a:txBody>
                    <a:bodyPr/>
                    <a:lstStyle/>
                    <a:p>
                      <a:pPr rtl="1"/>
                      <a:r>
                        <a:rPr lang="en-US" dirty="0" smtClean="0"/>
                        <a:t>Are incoming material and components quarantined until approved for use?</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779889"/>
        </p:xfrm>
        <a:graphic>
          <a:graphicData uri="http://schemas.openxmlformats.org/drawingml/2006/table">
            <a:tbl>
              <a:tblPr firstRow="1" bandRow="1">
                <a:tableStyleId>{5C22544A-7EE6-4342-B048-85BDC9FD1C3A}</a:tableStyleId>
              </a:tblPr>
              <a:tblGrid>
                <a:gridCol w="999207"/>
                <a:gridCol w="7137191"/>
                <a:gridCol w="1007603"/>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5.302</a:t>
                      </a:r>
                      <a:endParaRPr lang="ar-JO" dirty="0"/>
                    </a:p>
                  </a:txBody>
                  <a:tcPr/>
                </a:tc>
                <a:tc>
                  <a:txBody>
                    <a:bodyPr/>
                    <a:lstStyle/>
                    <a:p>
                      <a:pPr rtl="1"/>
                      <a:r>
                        <a:rPr lang="en-US" sz="2000" dirty="0" smtClean="0"/>
                        <a:t>Are all materials handled in such a way to prevent contamination?</a:t>
                      </a:r>
                      <a:endParaRPr lang="ar-JO" sz="2000" dirty="0"/>
                    </a:p>
                  </a:txBody>
                  <a:tcPr/>
                </a:tc>
                <a:tc>
                  <a:txBody>
                    <a:bodyPr/>
                    <a:lstStyle/>
                    <a:p>
                      <a:pPr rtl="1"/>
                      <a:endParaRPr lang="ar-JO"/>
                    </a:p>
                  </a:txBody>
                  <a:tcPr/>
                </a:tc>
              </a:tr>
              <a:tr h="733508">
                <a:tc>
                  <a:txBody>
                    <a:bodyPr/>
                    <a:lstStyle/>
                    <a:p>
                      <a:pPr rtl="1"/>
                      <a:r>
                        <a:rPr lang="en-US" dirty="0" smtClean="0"/>
                        <a:t>5.303</a:t>
                      </a:r>
                      <a:endParaRPr lang="ar-JO" dirty="0"/>
                    </a:p>
                  </a:txBody>
                  <a:tcPr/>
                </a:tc>
                <a:tc>
                  <a:txBody>
                    <a:bodyPr/>
                    <a:lstStyle/>
                    <a:p>
                      <a:pPr rtl="1"/>
                      <a:r>
                        <a:rPr lang="en-US" sz="2000" dirty="0" smtClean="0"/>
                        <a:t>Are all materials stored off the floor?</a:t>
                      </a:r>
                      <a:endParaRPr lang="ar-JO" sz="2000" dirty="0"/>
                    </a:p>
                  </a:txBody>
                  <a:tcPr/>
                </a:tc>
                <a:tc>
                  <a:txBody>
                    <a:bodyPr/>
                    <a:lstStyle/>
                    <a:p>
                      <a:pPr rtl="1"/>
                      <a:endParaRPr lang="ar-JO"/>
                    </a:p>
                  </a:txBody>
                  <a:tcPr/>
                </a:tc>
              </a:tr>
              <a:tr h="609600">
                <a:tc>
                  <a:txBody>
                    <a:bodyPr/>
                    <a:lstStyle/>
                    <a:p>
                      <a:pPr rtl="1"/>
                      <a:r>
                        <a:rPr lang="en-US" dirty="0" smtClean="0"/>
                        <a:t>5.304</a:t>
                      </a:r>
                      <a:endParaRPr lang="ar-JO" dirty="0"/>
                    </a:p>
                  </a:txBody>
                  <a:tcPr/>
                </a:tc>
                <a:tc>
                  <a:txBody>
                    <a:bodyPr/>
                    <a:lstStyle/>
                    <a:p>
                      <a:pPr rtl="1"/>
                      <a:r>
                        <a:rPr lang="en-US" sz="2000" dirty="0" smtClean="0"/>
                        <a:t>Are materials spaced to allow for cleaning and inspection?</a:t>
                      </a:r>
                      <a:endParaRPr lang="ar-JO" sz="2000" dirty="0"/>
                    </a:p>
                  </a:txBody>
                  <a:tcPr/>
                </a:tc>
                <a:tc>
                  <a:txBody>
                    <a:bodyPr/>
                    <a:lstStyle/>
                    <a:p>
                      <a:pPr rtl="1"/>
                      <a:endParaRPr lang="ar-JO"/>
                    </a:p>
                  </a:txBody>
                  <a:tcPr/>
                </a:tc>
              </a:tr>
              <a:tr h="990600">
                <a:tc>
                  <a:txBody>
                    <a:bodyPr/>
                    <a:lstStyle/>
                    <a:p>
                      <a:pPr rtl="1"/>
                      <a:r>
                        <a:rPr lang="en-US" dirty="0" smtClean="0"/>
                        <a:t>5.305</a:t>
                      </a:r>
                      <a:endParaRPr lang="ar-JO" dirty="0"/>
                    </a:p>
                  </a:txBody>
                  <a:tcPr/>
                </a:tc>
                <a:tc>
                  <a:txBody>
                    <a:bodyPr/>
                    <a:lstStyle/>
                    <a:p>
                      <a:pPr rtl="1"/>
                      <a:r>
                        <a:rPr lang="en-US" sz="2000" dirty="0" smtClean="0"/>
                        <a:t>Are labels for different products, strengths, dosage forms, etc., stored separately with suitable identification?</a:t>
                      </a:r>
                      <a:endParaRPr lang="ar-JO" sz="2000" dirty="0"/>
                    </a:p>
                  </a:txBody>
                  <a:tcPr/>
                </a:tc>
                <a:tc>
                  <a:txBody>
                    <a:bodyPr/>
                    <a:lstStyle/>
                    <a:p>
                      <a:pPr rtl="1"/>
                      <a:endParaRPr lang="ar-JO"/>
                    </a:p>
                  </a:txBody>
                  <a:tcPr/>
                </a:tc>
              </a:tr>
              <a:tr h="471803">
                <a:tc>
                  <a:txBody>
                    <a:bodyPr/>
                    <a:lstStyle/>
                    <a:p>
                      <a:pPr rtl="1"/>
                      <a:r>
                        <a:rPr lang="en-US" dirty="0" smtClean="0"/>
                        <a:t>5.306</a:t>
                      </a:r>
                      <a:endParaRPr lang="ar-JO" dirty="0"/>
                    </a:p>
                  </a:txBody>
                  <a:tcPr/>
                </a:tc>
                <a:tc>
                  <a:txBody>
                    <a:bodyPr/>
                    <a:lstStyle/>
                    <a:p>
                      <a:pPr rtl="1"/>
                      <a:r>
                        <a:rPr lang="en-US" sz="2000" dirty="0" smtClean="0"/>
                        <a:t>Is label storage area limited to authorized personnel?</a:t>
                      </a:r>
                      <a:endParaRPr lang="ar-JO" sz="2000" dirty="0"/>
                    </a:p>
                  </a:txBody>
                  <a:tcPr/>
                </a:tc>
                <a:tc>
                  <a:txBody>
                    <a:bodyPr/>
                    <a:lstStyle/>
                    <a:p>
                      <a:pPr rtl="1"/>
                      <a:endParaRPr lang="ar-JO"/>
                    </a:p>
                  </a:txBody>
                  <a:tcPr/>
                </a:tc>
              </a:tr>
              <a:tr h="442597">
                <a:tc>
                  <a:txBody>
                    <a:bodyPr/>
                    <a:lstStyle/>
                    <a:p>
                      <a:pPr rtl="1"/>
                      <a:r>
                        <a:rPr lang="en-US" dirty="0" smtClean="0"/>
                        <a:t>5.307</a:t>
                      </a:r>
                      <a:endParaRPr lang="ar-JO" dirty="0"/>
                    </a:p>
                  </a:txBody>
                  <a:tcPr/>
                </a:tc>
                <a:tc>
                  <a:txBody>
                    <a:bodyPr/>
                    <a:lstStyle/>
                    <a:p>
                      <a:pPr rtl="1"/>
                      <a:r>
                        <a:rPr lang="en-US" sz="2000" dirty="0" smtClean="0"/>
                        <a:t>Are rejected components, material, and containers quarantined and clearly marked to prevent their use?</a:t>
                      </a:r>
                      <a:endParaRPr lang="ar-JO" sz="2000" dirty="0"/>
                    </a:p>
                  </a:txBody>
                  <a:tcPr/>
                </a:tc>
                <a:tc>
                  <a:txBody>
                    <a:bodyPr/>
                    <a:lstStyle/>
                    <a:p>
                      <a:pPr rtl="1"/>
                      <a:endParaRPr lang="ar-JO"/>
                    </a:p>
                  </a:txBody>
                  <a:tcPr/>
                </a:tc>
              </a:tr>
              <a:tr h="471803">
                <a:tc>
                  <a:txBody>
                    <a:bodyPr/>
                    <a:lstStyle/>
                    <a:p>
                      <a:pPr rtl="1"/>
                      <a:r>
                        <a:rPr lang="en-US" dirty="0" smtClean="0"/>
                        <a:t>5.4</a:t>
                      </a:r>
                      <a:endParaRPr lang="ar-JO" dirty="0"/>
                    </a:p>
                  </a:txBody>
                  <a:tcPr/>
                </a:tc>
                <a:tc>
                  <a:txBody>
                    <a:bodyPr/>
                    <a:lstStyle/>
                    <a:p>
                      <a:pPr rtl="1"/>
                      <a:r>
                        <a:rPr lang="en-US" sz="2000" b="1" dirty="0" smtClean="0"/>
                        <a:t>Inventory Control Program</a:t>
                      </a:r>
                      <a:endParaRPr lang="ar-JO" sz="2000" dirty="0"/>
                    </a:p>
                  </a:txBody>
                  <a:tcPr/>
                </a:tc>
                <a:tc>
                  <a:txBody>
                    <a:bodyPr/>
                    <a:lstStyle/>
                    <a:p>
                      <a:pPr rtl="1"/>
                      <a:endParaRPr lang="ar-JO"/>
                    </a:p>
                  </a:txBody>
                  <a:tcPr/>
                </a:tc>
              </a:tr>
              <a:tr h="471803">
                <a:tc>
                  <a:txBody>
                    <a:bodyPr/>
                    <a:lstStyle/>
                    <a:p>
                      <a:pPr rtl="1"/>
                      <a:r>
                        <a:rPr lang="en-US" dirty="0" smtClean="0"/>
                        <a:t>5.401</a:t>
                      </a:r>
                      <a:endParaRPr lang="ar-JO" dirty="0"/>
                    </a:p>
                  </a:txBody>
                  <a:tcPr/>
                </a:tc>
                <a:tc>
                  <a:txBody>
                    <a:bodyPr/>
                    <a:lstStyle/>
                    <a:p>
                      <a:pPr rtl="1"/>
                      <a:r>
                        <a:rPr lang="en-US" sz="2000" dirty="0" smtClean="0"/>
                        <a:t>Are inventory control procedures written?</a:t>
                      </a:r>
                      <a:endParaRPr lang="ar-JO" sz="2000" dirty="0"/>
                    </a:p>
                  </a:txBody>
                  <a:tcPr/>
                </a:tc>
                <a:tc>
                  <a:txBody>
                    <a:bodyPr/>
                    <a:lstStyle/>
                    <a:p>
                      <a:pPr rtl="1"/>
                      <a:endParaRPr lang="ar-JO" dirty="0"/>
                    </a:p>
                  </a:txBody>
                  <a:tcPr/>
                </a:tc>
              </a:tr>
              <a:tr h="471803">
                <a:tc>
                  <a:txBody>
                    <a:bodyPr/>
                    <a:lstStyle/>
                    <a:p>
                      <a:pPr rtl="1"/>
                      <a:r>
                        <a:rPr lang="en-US" dirty="0" smtClean="0"/>
                        <a:t>5.402</a:t>
                      </a:r>
                      <a:endParaRPr lang="ar-JO" dirty="0"/>
                    </a:p>
                  </a:txBody>
                  <a:tcPr/>
                </a:tc>
                <a:tc>
                  <a:txBody>
                    <a:bodyPr/>
                    <a:lstStyle/>
                    <a:p>
                      <a:pPr rtl="1"/>
                      <a:r>
                        <a:rPr lang="en-US" sz="2000" dirty="0" smtClean="0"/>
                        <a:t>Does the program identify destruction dates for obsolete or out-dated materials, components, and packaging materials?</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7045595"/>
        </p:xfrm>
        <a:graphic>
          <a:graphicData uri="http://schemas.openxmlformats.org/drawingml/2006/table">
            <a:tbl>
              <a:tblPr firstRow="1" bandRow="1">
                <a:tableStyleId>{5C22544A-7EE6-4342-B048-85BDC9FD1C3A}</a:tableStyleId>
              </a:tblPr>
              <a:tblGrid>
                <a:gridCol w="838200"/>
                <a:gridCol w="7467600"/>
                <a:gridCol w="838201"/>
              </a:tblGrid>
              <a:tr h="6858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709654">
                <a:tc>
                  <a:txBody>
                    <a:bodyPr/>
                    <a:lstStyle/>
                    <a:p>
                      <a:pPr rtl="1"/>
                      <a:r>
                        <a:rPr lang="en-US" dirty="0" smtClean="0"/>
                        <a:t>5.403</a:t>
                      </a:r>
                      <a:endParaRPr lang="ar-JO" dirty="0"/>
                    </a:p>
                  </a:txBody>
                  <a:tcPr/>
                </a:tc>
                <a:tc>
                  <a:txBody>
                    <a:bodyPr/>
                    <a:lstStyle/>
                    <a:p>
                      <a:pPr rtl="1"/>
                      <a:r>
                        <a:rPr lang="en-US" sz="2000" dirty="0" smtClean="0"/>
                        <a:t>Is stock rotated to ensure that the oldest </a:t>
                      </a:r>
                      <a:r>
                        <a:rPr lang="en-US" sz="2000" u="sng" dirty="0" smtClean="0"/>
                        <a:t>approved</a:t>
                      </a:r>
                      <a:r>
                        <a:rPr lang="en-US" sz="2000" dirty="0" smtClean="0"/>
                        <a:t> product or material is used first?</a:t>
                      </a:r>
                      <a:endParaRPr lang="ar-JO" sz="2000" dirty="0"/>
                    </a:p>
                  </a:txBody>
                  <a:tcPr/>
                </a:tc>
                <a:tc>
                  <a:txBody>
                    <a:bodyPr/>
                    <a:lstStyle/>
                    <a:p>
                      <a:pPr rtl="1"/>
                      <a:endParaRPr lang="ar-JO"/>
                    </a:p>
                  </a:txBody>
                  <a:tcPr/>
                </a:tc>
              </a:tr>
              <a:tr h="814346">
                <a:tc>
                  <a:txBody>
                    <a:bodyPr/>
                    <a:lstStyle/>
                    <a:p>
                      <a:pPr rtl="1"/>
                      <a:r>
                        <a:rPr lang="en-US" dirty="0" smtClean="0"/>
                        <a:t>5.404</a:t>
                      </a:r>
                      <a:endParaRPr lang="ar-JO" dirty="0"/>
                    </a:p>
                  </a:txBody>
                  <a:tcPr/>
                </a:tc>
                <a:tc>
                  <a:txBody>
                    <a:bodyPr/>
                    <a:lstStyle/>
                    <a:p>
                      <a:pPr rtl="1"/>
                      <a:r>
                        <a:rPr lang="en-US" sz="2000" dirty="0" smtClean="0"/>
                        <a:t>Is destruction of materials documented in a way that clearly identifies the material destroyed and the date on which destruction took place?</a:t>
                      </a:r>
                      <a:endParaRPr lang="ar-JO" sz="2000" dirty="0"/>
                    </a:p>
                  </a:txBody>
                  <a:tcPr/>
                </a:tc>
                <a:tc>
                  <a:txBody>
                    <a:bodyPr/>
                    <a:lstStyle/>
                    <a:p>
                      <a:pPr rtl="1"/>
                      <a:endParaRPr lang="ar-JO"/>
                    </a:p>
                  </a:txBody>
                  <a:tcPr/>
                </a:tc>
              </a:tr>
              <a:tr h="533400">
                <a:tc>
                  <a:txBody>
                    <a:bodyPr/>
                    <a:lstStyle/>
                    <a:p>
                      <a:pPr rtl="1"/>
                      <a:r>
                        <a:rPr lang="en-US" dirty="0" smtClean="0"/>
                        <a:t>5.5</a:t>
                      </a:r>
                      <a:endParaRPr lang="ar-JO" dirty="0"/>
                    </a:p>
                  </a:txBody>
                  <a:tcPr/>
                </a:tc>
                <a:tc>
                  <a:txBody>
                    <a:bodyPr/>
                    <a:lstStyle/>
                    <a:p>
                      <a:pPr rtl="1"/>
                      <a:r>
                        <a:rPr lang="en-US" sz="2000" b="1" dirty="0" smtClean="0"/>
                        <a:t>Vendor (Supplier) Control Program</a:t>
                      </a:r>
                      <a:endParaRPr lang="ar-JO" sz="2000" dirty="0"/>
                    </a:p>
                  </a:txBody>
                  <a:tcPr/>
                </a:tc>
                <a:tc>
                  <a:txBody>
                    <a:bodyPr/>
                    <a:lstStyle/>
                    <a:p>
                      <a:pPr rtl="1"/>
                      <a:endParaRPr lang="ar-JO"/>
                    </a:p>
                  </a:txBody>
                  <a:tcPr/>
                </a:tc>
              </a:tr>
              <a:tr h="609600">
                <a:tc>
                  <a:txBody>
                    <a:bodyPr/>
                    <a:lstStyle/>
                    <a:p>
                      <a:pPr rtl="1"/>
                      <a:r>
                        <a:rPr lang="en-US" dirty="0" smtClean="0"/>
                        <a:t>5.501</a:t>
                      </a:r>
                      <a:endParaRPr lang="ar-JO" dirty="0"/>
                    </a:p>
                  </a:txBody>
                  <a:tcPr/>
                </a:tc>
                <a:tc>
                  <a:txBody>
                    <a:bodyPr/>
                    <a:lstStyle/>
                    <a:p>
                      <a:pPr rtl="1"/>
                      <a:r>
                        <a:rPr lang="en-US" sz="2000" dirty="0" smtClean="0"/>
                        <a:t>Are vendors periodically inspected according to a written procedure?</a:t>
                      </a:r>
                      <a:endParaRPr lang="ar-JO" sz="2000" dirty="0"/>
                    </a:p>
                  </a:txBody>
                  <a:tcPr/>
                </a:tc>
                <a:tc>
                  <a:txBody>
                    <a:bodyPr/>
                    <a:lstStyle/>
                    <a:p>
                      <a:pPr rtl="1"/>
                      <a:endParaRPr lang="ar-JO"/>
                    </a:p>
                  </a:txBody>
                  <a:tcPr/>
                </a:tc>
              </a:tr>
              <a:tr h="471803">
                <a:tc>
                  <a:txBody>
                    <a:bodyPr/>
                    <a:lstStyle/>
                    <a:p>
                      <a:pPr rtl="1"/>
                      <a:r>
                        <a:rPr lang="en-US" dirty="0" smtClean="0"/>
                        <a:t>5.502</a:t>
                      </a:r>
                      <a:endParaRPr lang="ar-JO" dirty="0"/>
                    </a:p>
                  </a:txBody>
                  <a:tcPr/>
                </a:tc>
                <a:tc>
                  <a:txBody>
                    <a:bodyPr/>
                    <a:lstStyle/>
                    <a:p>
                      <a:pPr rtl="1"/>
                      <a:r>
                        <a:rPr lang="en-US" sz="2000" dirty="0" smtClean="0"/>
                        <a:t>Is the procedure for confirming vendor test results written and followed?</a:t>
                      </a:r>
                      <a:endParaRPr lang="ar-JO" sz="2000" dirty="0"/>
                    </a:p>
                  </a:txBody>
                  <a:tcPr/>
                </a:tc>
                <a:tc>
                  <a:txBody>
                    <a:bodyPr/>
                    <a:lstStyle/>
                    <a:p>
                      <a:pPr rtl="1"/>
                      <a:endParaRPr lang="ar-JO"/>
                    </a:p>
                  </a:txBody>
                  <a:tcPr/>
                </a:tc>
              </a:tr>
              <a:tr h="570506">
                <a:tc>
                  <a:txBody>
                    <a:bodyPr/>
                    <a:lstStyle/>
                    <a:p>
                      <a:pPr rtl="1"/>
                      <a:r>
                        <a:rPr lang="en-US" dirty="0" smtClean="0"/>
                        <a:t>6.0</a:t>
                      </a:r>
                      <a:endParaRPr lang="ar-JO"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Operational Control</a:t>
                      </a:r>
                      <a:endParaRPr lang="ar-JO" sz="2000" dirty="0"/>
                    </a:p>
                  </a:txBody>
                  <a:tcPr/>
                </a:tc>
                <a:tc>
                  <a:txBody>
                    <a:bodyPr/>
                    <a:lstStyle/>
                    <a:p>
                      <a:pPr rtl="1"/>
                      <a:endParaRPr lang="ar-JO"/>
                    </a:p>
                  </a:txBody>
                  <a:tcPr/>
                </a:tc>
              </a:tr>
              <a:tr h="471803">
                <a:tc>
                  <a:txBody>
                    <a:bodyPr/>
                    <a:lstStyle/>
                    <a:p>
                      <a:pPr rtl="1"/>
                      <a:r>
                        <a:rPr lang="en-US" dirty="0" smtClean="0"/>
                        <a:t>6.1</a:t>
                      </a:r>
                      <a:endParaRPr lang="ar-JO" dirty="0"/>
                    </a:p>
                  </a:txBody>
                  <a:tcPr/>
                </a:tc>
                <a:tc>
                  <a:txBody>
                    <a:bodyPr/>
                    <a:lstStyle/>
                    <a:p>
                      <a:pPr rtl="1"/>
                      <a:r>
                        <a:rPr lang="en-US" sz="2000" b="1" dirty="0" smtClean="0"/>
                        <a:t>Material/Component/Label Verification, Storage, and Handling</a:t>
                      </a:r>
                      <a:endParaRPr lang="ar-JO" sz="2000" dirty="0"/>
                    </a:p>
                  </a:txBody>
                  <a:tcPr/>
                </a:tc>
                <a:tc>
                  <a:txBody>
                    <a:bodyPr/>
                    <a:lstStyle/>
                    <a:p>
                      <a:pPr rtl="1"/>
                      <a:endParaRPr lang="ar-JO"/>
                    </a:p>
                  </a:txBody>
                  <a:tcPr/>
                </a:tc>
              </a:tr>
              <a:tr h="975997">
                <a:tc>
                  <a:txBody>
                    <a:bodyPr/>
                    <a:lstStyle/>
                    <a:p>
                      <a:pPr rtl="1"/>
                      <a:r>
                        <a:rPr lang="en-US" dirty="0" smtClean="0"/>
                        <a:t>6.101</a:t>
                      </a:r>
                      <a:endParaRPr lang="ar-JO" dirty="0"/>
                    </a:p>
                  </a:txBody>
                  <a:tcPr/>
                </a:tc>
                <a:tc>
                  <a:txBody>
                    <a:bodyPr/>
                    <a:lstStyle/>
                    <a:p>
                      <a:pPr rtl="1"/>
                      <a:r>
                        <a:rPr lang="en-US" sz="2000" dirty="0" smtClean="0"/>
                        <a:t>Do written procedures identify storage time beyond which components, containers, and closures must be reexamined before use?</a:t>
                      </a:r>
                      <a:endParaRPr lang="ar-JO" sz="2000" dirty="0"/>
                    </a:p>
                  </a:txBody>
                  <a:tcPr/>
                </a:tc>
                <a:tc>
                  <a:txBody>
                    <a:bodyPr/>
                    <a:lstStyle/>
                    <a:p>
                      <a:pPr rtl="1"/>
                      <a:endParaRPr lang="ar-JO" dirty="0"/>
                    </a:p>
                  </a:txBody>
                  <a:tcPr/>
                </a:tc>
              </a:tr>
              <a:tr h="471803">
                <a:tc>
                  <a:txBody>
                    <a:bodyPr/>
                    <a:lstStyle/>
                    <a:p>
                      <a:pPr rtl="1"/>
                      <a:r>
                        <a:rPr lang="en-US" dirty="0" smtClean="0"/>
                        <a:t>6.102</a:t>
                      </a:r>
                      <a:endParaRPr lang="ar-JO" dirty="0"/>
                    </a:p>
                  </a:txBody>
                  <a:tcPr/>
                </a:tc>
                <a:tc>
                  <a:txBody>
                    <a:bodyPr/>
                    <a:lstStyle/>
                    <a:p>
                      <a:pPr rtl="1"/>
                      <a:r>
                        <a:rPr lang="en-US" sz="2000" dirty="0" smtClean="0"/>
                        <a:t>Is release of retested material clearly identified for use?</a:t>
                      </a:r>
                      <a:endParaRPr lang="ar-JO" sz="2000" dirty="0"/>
                    </a:p>
                  </a:txBody>
                  <a:tcPr/>
                </a:tc>
                <a:tc>
                  <a:txBody>
                    <a:bodyPr/>
                    <a:lstStyle/>
                    <a:p>
                      <a:pPr rtl="1"/>
                      <a:endParaRPr lang="ar-JO" dirty="0"/>
                    </a:p>
                  </a:txBody>
                  <a:tcPr/>
                </a:tc>
              </a:tr>
              <a:tr h="471803">
                <a:tc>
                  <a:txBody>
                    <a:bodyPr/>
                    <a:lstStyle/>
                    <a:p>
                      <a:pPr rtl="1"/>
                      <a:r>
                        <a:rPr lang="en-US" dirty="0" smtClean="0"/>
                        <a:t>6.103</a:t>
                      </a:r>
                      <a:endParaRPr lang="ar-JO" dirty="0"/>
                    </a:p>
                  </a:txBody>
                  <a:tcPr/>
                </a:tc>
                <a:tc>
                  <a:txBody>
                    <a:bodyPr/>
                    <a:lstStyle/>
                    <a:p>
                      <a:pPr rtl="1"/>
                      <a:r>
                        <a:rPr lang="en-US" sz="2000" dirty="0" smtClean="0"/>
                        <a:t>Are retesting information supplements originally obtained?</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507480"/>
        </p:xfrm>
        <a:graphic>
          <a:graphicData uri="http://schemas.openxmlformats.org/drawingml/2006/table">
            <a:tbl>
              <a:tblPr firstRow="1" bandRow="1">
                <a:tableStyleId>{5C22544A-7EE6-4342-B048-85BDC9FD1C3A}</a:tableStyleId>
              </a:tblPr>
              <a:tblGrid>
                <a:gridCol w="999207"/>
                <a:gridCol w="7137191"/>
                <a:gridCol w="1007603"/>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6.104</a:t>
                      </a:r>
                      <a:endParaRPr lang="ar-JO" dirty="0"/>
                    </a:p>
                  </a:txBody>
                  <a:tcPr/>
                </a:tc>
                <a:tc>
                  <a:txBody>
                    <a:bodyPr/>
                    <a:lstStyle/>
                    <a:p>
                      <a:pPr rtl="1"/>
                      <a:r>
                        <a:rPr lang="en-US" dirty="0" smtClean="0"/>
                        <a:t>Do written procedures identify steps in the dispensing of material for production?</a:t>
                      </a:r>
                      <a:endParaRPr lang="ar-JO" dirty="0"/>
                    </a:p>
                  </a:txBody>
                  <a:tcPr/>
                </a:tc>
                <a:tc>
                  <a:txBody>
                    <a:bodyPr/>
                    <a:lstStyle/>
                    <a:p>
                      <a:pPr rtl="1"/>
                      <a:endParaRPr lang="ar-JO"/>
                    </a:p>
                  </a:txBody>
                  <a:tcPr/>
                </a:tc>
              </a:tr>
              <a:tr h="733508">
                <a:tc>
                  <a:txBody>
                    <a:bodyPr/>
                    <a:lstStyle/>
                    <a:p>
                      <a:pPr rtl="1"/>
                      <a:r>
                        <a:rPr lang="en-US" dirty="0" smtClean="0"/>
                        <a:t>6.105</a:t>
                      </a:r>
                      <a:endParaRPr lang="ar-JO" dirty="0"/>
                    </a:p>
                  </a:txBody>
                  <a:tcPr/>
                </a:tc>
                <a:tc>
                  <a:txBody>
                    <a:bodyPr/>
                    <a:lstStyle/>
                    <a:p>
                      <a:pPr rtl="1"/>
                      <a:r>
                        <a:rPr lang="en-US" dirty="0" smtClean="0"/>
                        <a:t>Do written procedures identify steps in the dispensing of material for production?</a:t>
                      </a:r>
                      <a:endParaRPr lang="ar-JO" dirty="0"/>
                    </a:p>
                  </a:txBody>
                  <a:tcPr/>
                </a:tc>
                <a:tc>
                  <a:txBody>
                    <a:bodyPr/>
                    <a:lstStyle/>
                    <a:p>
                      <a:pPr rtl="1"/>
                      <a:endParaRPr lang="ar-JO"/>
                    </a:p>
                  </a:txBody>
                  <a:tcPr/>
                </a:tc>
              </a:tr>
              <a:tr h="685800">
                <a:tc>
                  <a:txBody>
                    <a:bodyPr/>
                    <a:lstStyle/>
                    <a:p>
                      <a:pPr rtl="1"/>
                      <a:r>
                        <a:rPr lang="en-US" dirty="0" smtClean="0"/>
                        <a:t>6.106</a:t>
                      </a:r>
                      <a:endParaRPr lang="ar-JO" dirty="0"/>
                    </a:p>
                  </a:txBody>
                  <a:tcPr/>
                </a:tc>
                <a:tc>
                  <a:txBody>
                    <a:bodyPr/>
                    <a:lstStyle/>
                    <a:p>
                      <a:pPr rtl="1"/>
                      <a:r>
                        <a:rPr lang="en-US" dirty="0" smtClean="0"/>
                        <a:t>Does a second person observe weighing/measuring/dispensing and verify accuracy with a second signature?</a:t>
                      </a:r>
                      <a:endParaRPr lang="ar-JO" dirty="0"/>
                    </a:p>
                  </a:txBody>
                  <a:tcPr/>
                </a:tc>
                <a:tc>
                  <a:txBody>
                    <a:bodyPr/>
                    <a:lstStyle/>
                    <a:p>
                      <a:pPr rtl="1"/>
                      <a:endParaRPr lang="ar-JO"/>
                    </a:p>
                  </a:txBody>
                  <a:tcPr/>
                </a:tc>
              </a:tr>
              <a:tr h="685800">
                <a:tc>
                  <a:txBody>
                    <a:bodyPr/>
                    <a:lstStyle/>
                    <a:p>
                      <a:pPr rtl="1"/>
                      <a:r>
                        <a:rPr lang="en-US" dirty="0" smtClean="0"/>
                        <a:t>6.107</a:t>
                      </a:r>
                      <a:endParaRPr lang="ar-JO" dirty="0"/>
                    </a:p>
                  </a:txBody>
                  <a:tcPr/>
                </a:tc>
                <a:tc>
                  <a:txBody>
                    <a:bodyPr/>
                    <a:lstStyle/>
                    <a:p>
                      <a:pPr rtl="1"/>
                      <a:r>
                        <a:rPr lang="en-US" dirty="0" smtClean="0"/>
                        <a:t>Is the addition of each component documented by the person adding the material during manufacturing?</a:t>
                      </a:r>
                      <a:endParaRPr lang="ar-JO" dirty="0"/>
                    </a:p>
                  </a:txBody>
                  <a:tcPr/>
                </a:tc>
                <a:tc>
                  <a:txBody>
                    <a:bodyPr/>
                    <a:lstStyle/>
                    <a:p>
                      <a:pPr rtl="1"/>
                      <a:endParaRPr lang="ar-JO"/>
                    </a:p>
                  </a:txBody>
                  <a:tcPr/>
                </a:tc>
              </a:tr>
              <a:tr h="471803">
                <a:tc>
                  <a:txBody>
                    <a:bodyPr/>
                    <a:lstStyle/>
                    <a:p>
                      <a:pPr rtl="1"/>
                      <a:r>
                        <a:rPr lang="en-US" dirty="0" smtClean="0"/>
                        <a:t>6.108</a:t>
                      </a:r>
                      <a:endParaRPr lang="ar-JO" dirty="0"/>
                    </a:p>
                  </a:txBody>
                  <a:tcPr/>
                </a:tc>
                <a:tc>
                  <a:txBody>
                    <a:bodyPr/>
                    <a:lstStyle/>
                    <a:p>
                      <a:pPr rtl="1"/>
                      <a:r>
                        <a:rPr lang="en-US" dirty="0" smtClean="0"/>
                        <a:t>Does a second person observe each addition of material and document verification with a second signature?</a:t>
                      </a:r>
                      <a:endParaRPr lang="ar-JO" dirty="0"/>
                    </a:p>
                  </a:txBody>
                  <a:tcPr/>
                </a:tc>
                <a:tc>
                  <a:txBody>
                    <a:bodyPr/>
                    <a:lstStyle/>
                    <a:p>
                      <a:pPr rtl="1"/>
                      <a:endParaRPr lang="ar-JO"/>
                    </a:p>
                  </a:txBody>
                  <a:tcPr/>
                </a:tc>
              </a:tr>
              <a:tr h="442597">
                <a:tc>
                  <a:txBody>
                    <a:bodyPr/>
                    <a:lstStyle/>
                    <a:p>
                      <a:pPr rtl="1"/>
                      <a:r>
                        <a:rPr lang="en-US" dirty="0" smtClean="0"/>
                        <a:t>6.109</a:t>
                      </a:r>
                      <a:endParaRPr lang="ar-JO" dirty="0"/>
                    </a:p>
                  </a:txBody>
                  <a:tcPr/>
                </a:tc>
                <a:tc>
                  <a:txBody>
                    <a:bodyPr/>
                    <a:lstStyle/>
                    <a:p>
                      <a:pPr rtl="1"/>
                      <a:r>
                        <a:rPr lang="en-US" dirty="0" smtClean="0"/>
                        <a:t>Does a written procedure specify who is authorized to issue labels?</a:t>
                      </a:r>
                      <a:endParaRPr lang="ar-JO" dirty="0"/>
                    </a:p>
                  </a:txBody>
                  <a:tcPr/>
                </a:tc>
                <a:tc>
                  <a:txBody>
                    <a:bodyPr/>
                    <a:lstStyle/>
                    <a:p>
                      <a:pPr rtl="1"/>
                      <a:endParaRPr lang="ar-JO"/>
                    </a:p>
                  </a:txBody>
                  <a:tcPr/>
                </a:tc>
              </a:tr>
              <a:tr h="1050923">
                <a:tc>
                  <a:txBody>
                    <a:bodyPr/>
                    <a:lstStyle/>
                    <a:p>
                      <a:pPr rtl="1"/>
                      <a:r>
                        <a:rPr lang="en-US" dirty="0" smtClean="0"/>
                        <a:t>6.110</a:t>
                      </a:r>
                      <a:endParaRPr lang="ar-JO" dirty="0"/>
                    </a:p>
                  </a:txBody>
                  <a:tcPr/>
                </a:tc>
                <a:tc>
                  <a:txBody>
                    <a:bodyPr/>
                    <a:lstStyle/>
                    <a:p>
                      <a:pPr rtl="1"/>
                      <a:r>
                        <a:rPr lang="en-US" dirty="0" smtClean="0"/>
                        <a:t>Does a written procedure specify how labels are issued, used, reconciled with production, returned when unused, and the specific steps for evaluation of any discrepancies?</a:t>
                      </a:r>
                      <a:endParaRPr lang="ar-JO" dirty="0"/>
                    </a:p>
                  </a:txBody>
                  <a:tcPr/>
                </a:tc>
                <a:tc>
                  <a:txBody>
                    <a:bodyPr/>
                    <a:lstStyle/>
                    <a:p>
                      <a:pPr rtl="1"/>
                      <a:endParaRPr lang="ar-JO"/>
                    </a:p>
                  </a:txBody>
                  <a:tcPr/>
                </a:tc>
              </a:tr>
              <a:tr h="471803">
                <a:tc>
                  <a:txBody>
                    <a:bodyPr/>
                    <a:lstStyle/>
                    <a:p>
                      <a:pPr rtl="1"/>
                      <a:r>
                        <a:rPr lang="en-US" dirty="0" smtClean="0"/>
                        <a:t>6.111</a:t>
                      </a:r>
                      <a:endParaRPr lang="ar-JO" dirty="0"/>
                    </a:p>
                  </a:txBody>
                  <a:tcPr/>
                </a:tc>
                <a:tc>
                  <a:txBody>
                    <a:bodyPr/>
                    <a:lstStyle/>
                    <a:p>
                      <a:pPr rtl="1"/>
                      <a:r>
                        <a:rPr lang="en-US" dirty="0" smtClean="0"/>
                        <a:t>Do written procedures call for destruction of excess labeling on which lot or control numbers have been stamped or imprinted?</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1" y="0"/>
          <a:ext cx="9144000" cy="6814268"/>
        </p:xfrm>
        <a:graphic>
          <a:graphicData uri="http://schemas.openxmlformats.org/drawingml/2006/table">
            <a:tbl>
              <a:tblPr firstRow="1" bandRow="1">
                <a:tableStyleId>{5C22544A-7EE6-4342-B048-85BDC9FD1C3A}</a:tableStyleId>
              </a:tblPr>
              <a:tblGrid>
                <a:gridCol w="930763"/>
                <a:gridCol w="7197167"/>
                <a:gridCol w="1016070"/>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557254">
                <a:tc>
                  <a:txBody>
                    <a:bodyPr/>
                    <a:lstStyle/>
                    <a:p>
                      <a:pPr rtl="1"/>
                      <a:r>
                        <a:rPr lang="en-US" sz="2000" dirty="0" smtClean="0"/>
                        <a:t>6.2</a:t>
                      </a:r>
                      <a:endParaRPr lang="ar-JO" sz="2000" dirty="0"/>
                    </a:p>
                  </a:txBody>
                  <a:tcPr/>
                </a:tc>
                <a:tc>
                  <a:txBody>
                    <a:bodyPr/>
                    <a:lstStyle/>
                    <a:p>
                      <a:pPr rtl="1"/>
                      <a:r>
                        <a:rPr lang="en-US" sz="2000" b="1" dirty="0" smtClean="0"/>
                        <a:t>Equipment/Line/Area Cleaning, Preparation, and Clearance</a:t>
                      </a:r>
                      <a:endParaRPr lang="ar-JO" sz="2000" dirty="0"/>
                    </a:p>
                  </a:txBody>
                  <a:tcPr/>
                </a:tc>
                <a:tc>
                  <a:txBody>
                    <a:bodyPr/>
                    <a:lstStyle/>
                    <a:p>
                      <a:pPr rtl="1"/>
                      <a:endParaRPr lang="ar-JO"/>
                    </a:p>
                  </a:txBody>
                  <a:tcPr/>
                </a:tc>
              </a:tr>
              <a:tr h="962108">
                <a:tc>
                  <a:txBody>
                    <a:bodyPr/>
                    <a:lstStyle/>
                    <a:p>
                      <a:pPr rtl="1"/>
                      <a:r>
                        <a:rPr lang="en-US" sz="2000" dirty="0" smtClean="0"/>
                        <a:t>6.201</a:t>
                      </a:r>
                      <a:endParaRPr lang="ar-JO" sz="2000" dirty="0"/>
                    </a:p>
                  </a:txBody>
                  <a:tcPr/>
                </a:tc>
                <a:tc>
                  <a:txBody>
                    <a:bodyPr/>
                    <a:lstStyle/>
                    <a:p>
                      <a:pPr rtl="1"/>
                      <a:r>
                        <a:rPr lang="en-US" sz="2000" dirty="0" smtClean="0"/>
                        <a:t>Do written procedures detail how equipment is to be checked immediately prior to use for cleanliness, removal of any labels and labeling from prior print operations?</a:t>
                      </a:r>
                      <a:endParaRPr lang="ar-JO" sz="2000" dirty="0"/>
                    </a:p>
                  </a:txBody>
                  <a:tcPr/>
                </a:tc>
                <a:tc>
                  <a:txBody>
                    <a:bodyPr/>
                    <a:lstStyle/>
                    <a:p>
                      <a:pPr rtl="1"/>
                      <a:endParaRPr lang="ar-JO"/>
                    </a:p>
                  </a:txBody>
                  <a:tcPr/>
                </a:tc>
              </a:tr>
              <a:tr h="914400">
                <a:tc>
                  <a:txBody>
                    <a:bodyPr/>
                    <a:lstStyle/>
                    <a:p>
                      <a:pPr rtl="1"/>
                      <a:r>
                        <a:rPr lang="en-US" sz="2000" dirty="0" smtClean="0"/>
                        <a:t>6.202</a:t>
                      </a:r>
                      <a:endParaRPr lang="ar-JO" sz="2000" dirty="0"/>
                    </a:p>
                  </a:txBody>
                  <a:tcPr/>
                </a:tc>
                <a:tc>
                  <a:txBody>
                    <a:bodyPr/>
                    <a:lstStyle/>
                    <a:p>
                      <a:pPr rtl="1"/>
                      <a:r>
                        <a:rPr lang="en-US" sz="2000" dirty="0" smtClean="0"/>
                        <a:t>Do written procedures detail any disconnection and reassembly required to verify readiness for use?</a:t>
                      </a:r>
                      <a:endParaRPr lang="ar-JO" sz="2000" dirty="0"/>
                    </a:p>
                  </a:txBody>
                  <a:tcPr/>
                </a:tc>
                <a:tc>
                  <a:txBody>
                    <a:bodyPr/>
                    <a:lstStyle/>
                    <a:p>
                      <a:pPr rtl="1"/>
                      <a:endParaRPr lang="ar-JO"/>
                    </a:p>
                  </a:txBody>
                  <a:tcPr/>
                </a:tc>
              </a:tr>
              <a:tr h="718268">
                <a:tc>
                  <a:txBody>
                    <a:bodyPr/>
                    <a:lstStyle/>
                    <a:p>
                      <a:pPr rtl="1"/>
                      <a:r>
                        <a:rPr lang="en-US" sz="2000" dirty="0" smtClean="0"/>
                        <a:t>6.3</a:t>
                      </a:r>
                      <a:endParaRPr lang="ar-JO" sz="2000" dirty="0"/>
                    </a:p>
                  </a:txBody>
                  <a:tcPr/>
                </a:tc>
                <a:tc>
                  <a:txBody>
                    <a:bodyPr/>
                    <a:lstStyle/>
                    <a:p>
                      <a:pPr rtl="1"/>
                      <a:r>
                        <a:rPr lang="en-US" sz="2000" b="1" dirty="0" smtClean="0"/>
                        <a:t>Operational Process Validation and Production Change Order Control</a:t>
                      </a:r>
                      <a:endParaRPr lang="ar-JO" sz="2000" dirty="0"/>
                    </a:p>
                  </a:txBody>
                  <a:tcPr/>
                </a:tc>
                <a:tc>
                  <a:txBody>
                    <a:bodyPr/>
                    <a:lstStyle/>
                    <a:p>
                      <a:pPr rtl="1"/>
                      <a:endParaRPr lang="ar-JO"/>
                    </a:p>
                  </a:txBody>
                  <a:tcPr/>
                </a:tc>
              </a:tr>
              <a:tr h="471803">
                <a:tc>
                  <a:txBody>
                    <a:bodyPr/>
                    <a:lstStyle/>
                    <a:p>
                      <a:pPr rtl="1"/>
                      <a:r>
                        <a:rPr lang="en-US" sz="2000" dirty="0" smtClean="0"/>
                        <a:t>6.301</a:t>
                      </a:r>
                      <a:endParaRPr lang="ar-JO" sz="2000" dirty="0"/>
                    </a:p>
                  </a:txBody>
                  <a:tcPr/>
                </a:tc>
                <a:tc>
                  <a:txBody>
                    <a:bodyPr/>
                    <a:lstStyle/>
                    <a:p>
                      <a:pPr rtl="1"/>
                      <a:r>
                        <a:rPr lang="en-US" sz="2000" dirty="0" smtClean="0"/>
                        <a:t>Have production procedures been validated?  (Review selected procedures for validation documentation.  Adequate?)</a:t>
                      </a:r>
                      <a:endParaRPr lang="ar-JO" sz="2000" dirty="0"/>
                    </a:p>
                  </a:txBody>
                  <a:tcPr/>
                </a:tc>
                <a:tc>
                  <a:txBody>
                    <a:bodyPr/>
                    <a:lstStyle/>
                    <a:p>
                      <a:pPr rtl="1"/>
                      <a:endParaRPr lang="ar-JO"/>
                    </a:p>
                  </a:txBody>
                  <a:tcPr/>
                </a:tc>
              </a:tr>
              <a:tr h="442597">
                <a:tc>
                  <a:txBody>
                    <a:bodyPr/>
                    <a:lstStyle/>
                    <a:p>
                      <a:pPr rtl="1"/>
                      <a:r>
                        <a:rPr lang="en-US" sz="2000" dirty="0" smtClean="0"/>
                        <a:t>6.302</a:t>
                      </a:r>
                      <a:endParaRPr lang="ar-JO" sz="2000" dirty="0"/>
                    </a:p>
                  </a:txBody>
                  <a:tcPr/>
                </a:tc>
                <a:tc>
                  <a:txBody>
                    <a:bodyPr/>
                    <a:lstStyle/>
                    <a:p>
                      <a:pPr rtl="1"/>
                      <a:r>
                        <a:rPr lang="en-US" sz="2000" dirty="0" smtClean="0"/>
                        <a:t>Does the process control address all issues to ensure identity, strength, quality and purity of product?</a:t>
                      </a:r>
                      <a:endParaRPr lang="ar-JO" sz="2000" dirty="0"/>
                    </a:p>
                  </a:txBody>
                  <a:tcPr/>
                </a:tc>
                <a:tc>
                  <a:txBody>
                    <a:bodyPr/>
                    <a:lstStyle/>
                    <a:p>
                      <a:pPr rtl="1"/>
                      <a:endParaRPr lang="ar-JO"/>
                    </a:p>
                  </a:txBody>
                  <a:tcPr/>
                </a:tc>
              </a:tr>
              <a:tr h="471803">
                <a:tc>
                  <a:txBody>
                    <a:bodyPr/>
                    <a:lstStyle/>
                    <a:p>
                      <a:pPr rtl="1"/>
                      <a:r>
                        <a:rPr lang="en-US" sz="2000" dirty="0" smtClean="0"/>
                        <a:t>6.303</a:t>
                      </a:r>
                      <a:endParaRPr lang="ar-JO" sz="2000" dirty="0"/>
                    </a:p>
                  </a:txBody>
                  <a:tcPr/>
                </a:tc>
                <a:tc>
                  <a:txBody>
                    <a:bodyPr/>
                    <a:lstStyle/>
                    <a:p>
                      <a:pPr rtl="1"/>
                      <a:r>
                        <a:rPr lang="en-US" sz="2000" dirty="0" smtClean="0"/>
                        <a:t>Does the procedure include formulation that is written to yield not less than 100% of established amount of active ingredients?</a:t>
                      </a:r>
                      <a:endParaRPr lang="ar-JO" sz="2000" dirty="0"/>
                    </a:p>
                  </a:txBody>
                  <a:tcPr/>
                </a:tc>
                <a:tc>
                  <a:txBody>
                    <a:bodyPr/>
                    <a:lstStyle/>
                    <a:p>
                      <a:pPr rtl="1"/>
                      <a:endParaRPr lang="ar-JO"/>
                    </a:p>
                  </a:txBody>
                  <a:tcPr/>
                </a:tc>
              </a:tr>
              <a:tr h="471803">
                <a:tc>
                  <a:txBody>
                    <a:bodyPr/>
                    <a:lstStyle/>
                    <a:p>
                      <a:pPr rtl="1"/>
                      <a:r>
                        <a:rPr lang="en-US" sz="2000" dirty="0" smtClean="0"/>
                        <a:t>6.304</a:t>
                      </a:r>
                      <a:endParaRPr lang="ar-JO" sz="2000" dirty="0"/>
                    </a:p>
                  </a:txBody>
                  <a:tcPr/>
                </a:tc>
                <a:tc>
                  <a:txBody>
                    <a:bodyPr/>
                    <a:lstStyle/>
                    <a:p>
                      <a:pPr rtl="1"/>
                      <a:r>
                        <a:rPr lang="en-US" sz="2000" dirty="0" smtClean="0"/>
                        <a:t>Are all weighing and measuring preformed by one qualified person and observed by a second person?</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903720"/>
        </p:xfrm>
        <a:graphic>
          <a:graphicData uri="http://schemas.openxmlformats.org/drawingml/2006/table">
            <a:tbl>
              <a:tblPr firstRow="1" bandRow="1">
                <a:tableStyleId>{5C22544A-7EE6-4342-B048-85BDC9FD1C3A}</a:tableStyleId>
              </a:tblPr>
              <a:tblGrid>
                <a:gridCol w="999207"/>
                <a:gridCol w="7137191"/>
                <a:gridCol w="1007603"/>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6.305</a:t>
                      </a:r>
                      <a:endParaRPr lang="ar-JO" dirty="0"/>
                    </a:p>
                  </a:txBody>
                  <a:tcPr/>
                </a:tc>
                <a:tc>
                  <a:txBody>
                    <a:bodyPr/>
                    <a:lstStyle/>
                    <a:p>
                      <a:pPr rtl="1"/>
                      <a:r>
                        <a:rPr lang="en-US" sz="2000" dirty="0" smtClean="0"/>
                        <a:t>Have records indicated preceding policy been followed by presence of two signatures?</a:t>
                      </a:r>
                      <a:endParaRPr lang="ar-JO" sz="2000" dirty="0"/>
                    </a:p>
                  </a:txBody>
                  <a:tcPr/>
                </a:tc>
                <a:tc>
                  <a:txBody>
                    <a:bodyPr/>
                    <a:lstStyle/>
                    <a:p>
                      <a:pPr rtl="1"/>
                      <a:endParaRPr lang="ar-JO"/>
                    </a:p>
                  </a:txBody>
                  <a:tcPr/>
                </a:tc>
              </a:tr>
              <a:tr h="733508">
                <a:tc>
                  <a:txBody>
                    <a:bodyPr/>
                    <a:lstStyle/>
                    <a:p>
                      <a:pPr rtl="1"/>
                      <a:r>
                        <a:rPr lang="en-US" dirty="0" smtClean="0"/>
                        <a:t>6.306</a:t>
                      </a:r>
                      <a:endParaRPr lang="ar-JO" dirty="0"/>
                    </a:p>
                  </a:txBody>
                  <a:tcPr/>
                </a:tc>
                <a:tc>
                  <a:txBody>
                    <a:bodyPr/>
                    <a:lstStyle/>
                    <a:p>
                      <a:pPr rtl="1"/>
                      <a:r>
                        <a:rPr lang="en-US" sz="2000" dirty="0" smtClean="0"/>
                        <a:t>Are actual yields calculated at the conclusion of appropriate phases of the operation and at the end of the process?</a:t>
                      </a:r>
                      <a:endParaRPr lang="ar-JO" sz="2000" dirty="0"/>
                    </a:p>
                  </a:txBody>
                  <a:tcPr/>
                </a:tc>
                <a:tc>
                  <a:txBody>
                    <a:bodyPr/>
                    <a:lstStyle/>
                    <a:p>
                      <a:pPr rtl="1"/>
                      <a:endParaRPr lang="ar-JO"/>
                    </a:p>
                  </a:txBody>
                  <a:tcPr/>
                </a:tc>
              </a:tr>
              <a:tr h="762000">
                <a:tc>
                  <a:txBody>
                    <a:bodyPr/>
                    <a:lstStyle/>
                    <a:p>
                      <a:pPr rtl="1"/>
                      <a:r>
                        <a:rPr lang="en-US" dirty="0" smtClean="0"/>
                        <a:t>6.307</a:t>
                      </a:r>
                      <a:endParaRPr lang="ar-JO" dirty="0"/>
                    </a:p>
                  </a:txBody>
                  <a:tcPr/>
                </a:tc>
                <a:tc>
                  <a:txBody>
                    <a:bodyPr/>
                    <a:lstStyle/>
                    <a:p>
                      <a:pPr rtl="1"/>
                      <a:r>
                        <a:rPr lang="en-US" sz="2000" dirty="0" smtClean="0"/>
                        <a:t>Are calculations performed by one person?  Is there independent verification by a second person?</a:t>
                      </a:r>
                      <a:endParaRPr lang="ar-JO" sz="2000" dirty="0"/>
                    </a:p>
                  </a:txBody>
                  <a:tcPr/>
                </a:tc>
                <a:tc>
                  <a:txBody>
                    <a:bodyPr/>
                    <a:lstStyle/>
                    <a:p>
                      <a:pPr rtl="1"/>
                      <a:endParaRPr lang="ar-JO"/>
                    </a:p>
                  </a:txBody>
                  <a:tcPr/>
                </a:tc>
              </a:tr>
              <a:tr h="457200">
                <a:tc>
                  <a:txBody>
                    <a:bodyPr/>
                    <a:lstStyle/>
                    <a:p>
                      <a:pPr rtl="1"/>
                      <a:r>
                        <a:rPr lang="en-US" dirty="0" smtClean="0"/>
                        <a:t>6.4</a:t>
                      </a:r>
                      <a:endParaRPr lang="ar-JO" dirty="0"/>
                    </a:p>
                  </a:txBody>
                  <a:tcPr/>
                </a:tc>
                <a:tc>
                  <a:txBody>
                    <a:bodyPr/>
                    <a:lstStyle/>
                    <a:p>
                      <a:pPr rtl="1"/>
                      <a:r>
                        <a:rPr lang="en-US" sz="2000" b="1" dirty="0" smtClean="0"/>
                        <a:t>In-Process Inspection, Sampling, and Laboratory Control</a:t>
                      </a:r>
                      <a:endParaRPr lang="ar-JO" sz="2000" dirty="0"/>
                    </a:p>
                  </a:txBody>
                  <a:tcPr/>
                </a:tc>
                <a:tc>
                  <a:txBody>
                    <a:bodyPr/>
                    <a:lstStyle/>
                    <a:p>
                      <a:pPr rtl="1"/>
                      <a:endParaRPr lang="ar-JO"/>
                    </a:p>
                  </a:txBody>
                  <a:tcPr/>
                </a:tc>
              </a:tr>
              <a:tr h="471803">
                <a:tc>
                  <a:txBody>
                    <a:bodyPr/>
                    <a:lstStyle/>
                    <a:p>
                      <a:pPr rtl="1"/>
                      <a:r>
                        <a:rPr lang="en-US" dirty="0" smtClean="0"/>
                        <a:t>6.401</a:t>
                      </a:r>
                      <a:endParaRPr lang="ar-JO" dirty="0"/>
                    </a:p>
                  </a:txBody>
                  <a:tcPr/>
                </a:tc>
                <a:tc>
                  <a:txBody>
                    <a:bodyPr/>
                    <a:lstStyle/>
                    <a:p>
                      <a:pPr rtl="1"/>
                      <a:r>
                        <a:rPr lang="en-US" sz="2000" dirty="0" smtClean="0"/>
                        <a:t>Are written procedures established to monitor output and validate the performance of manufacturing procedures that may cause variability in characteristics of in-process materials and finished drug products?</a:t>
                      </a:r>
                      <a:endParaRPr lang="ar-JO" sz="2000" dirty="0"/>
                    </a:p>
                  </a:txBody>
                  <a:tcPr/>
                </a:tc>
                <a:tc>
                  <a:txBody>
                    <a:bodyPr/>
                    <a:lstStyle/>
                    <a:p>
                      <a:pPr rtl="1"/>
                      <a:endParaRPr lang="ar-JO"/>
                    </a:p>
                  </a:txBody>
                  <a:tcPr/>
                </a:tc>
              </a:tr>
              <a:tr h="442597">
                <a:tc>
                  <a:txBody>
                    <a:bodyPr/>
                    <a:lstStyle/>
                    <a:p>
                      <a:pPr rtl="1"/>
                      <a:r>
                        <a:rPr lang="en-US" dirty="0" smtClean="0"/>
                        <a:t>6.402</a:t>
                      </a:r>
                      <a:endParaRPr lang="ar-JO" dirty="0"/>
                    </a:p>
                  </a:txBody>
                  <a:tcPr/>
                </a:tc>
                <a:tc>
                  <a:txBody>
                    <a:bodyPr/>
                    <a:lstStyle/>
                    <a:p>
                      <a:pPr rtl="1"/>
                      <a:r>
                        <a:rPr lang="en-US" sz="2000" dirty="0" smtClean="0"/>
                        <a:t>Are in-process materials tested at appropriate phases for identity, strength, quality, purity and are they approved or rejected by Quality Control?</a:t>
                      </a:r>
                      <a:endParaRPr lang="ar-JO" sz="2000" dirty="0"/>
                    </a:p>
                  </a:txBody>
                  <a:tcPr/>
                </a:tc>
                <a:tc>
                  <a:txBody>
                    <a:bodyPr/>
                    <a:lstStyle/>
                    <a:p>
                      <a:pPr rtl="1"/>
                      <a:endParaRPr lang="ar-JO"/>
                    </a:p>
                  </a:txBody>
                  <a:tcPr/>
                </a:tc>
              </a:tr>
              <a:tr h="471803">
                <a:tc>
                  <a:txBody>
                    <a:bodyPr/>
                    <a:lstStyle/>
                    <a:p>
                      <a:pPr rtl="1"/>
                      <a:r>
                        <a:rPr lang="en-US" dirty="0" smtClean="0"/>
                        <a:t>6.403</a:t>
                      </a:r>
                      <a:endParaRPr lang="ar-JO" dirty="0"/>
                    </a:p>
                  </a:txBody>
                  <a:tcPr/>
                </a:tc>
                <a:tc>
                  <a:txBody>
                    <a:bodyPr/>
                    <a:lstStyle/>
                    <a:p>
                      <a:pPr rtl="1"/>
                      <a:r>
                        <a:rPr lang="en-US" sz="2000" dirty="0" smtClean="0"/>
                        <a:t>Are there laboratory controls including sampling and testing procedures to assure conformance of components, containers, closures, in-process materials, and finished product specifications?</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537323"/>
        </p:xfrm>
        <a:graphic>
          <a:graphicData uri="http://schemas.openxmlformats.org/drawingml/2006/table">
            <a:tbl>
              <a:tblPr firstRow="1" bandRow="1">
                <a:tableStyleId>{5C22544A-7EE6-4342-B048-85BDC9FD1C3A}</a:tableStyleId>
              </a:tblPr>
              <a:tblGrid>
                <a:gridCol w="999207"/>
                <a:gridCol w="7137191"/>
                <a:gridCol w="1007603"/>
              </a:tblGrid>
              <a:tr h="814346">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481054">
                <a:tc>
                  <a:txBody>
                    <a:bodyPr/>
                    <a:lstStyle/>
                    <a:p>
                      <a:pPr rtl="1"/>
                      <a:r>
                        <a:rPr lang="en-US" dirty="0" smtClean="0"/>
                        <a:t>6.5</a:t>
                      </a:r>
                      <a:endParaRPr lang="ar-JO" dirty="0"/>
                    </a:p>
                  </a:txBody>
                  <a:tcPr/>
                </a:tc>
                <a:tc>
                  <a:txBody>
                    <a:bodyPr/>
                    <a:lstStyle/>
                    <a:p>
                      <a:pPr rtl="1"/>
                      <a:r>
                        <a:rPr lang="en-US" sz="2000" b="1" dirty="0" smtClean="0"/>
                        <a:t>Reprocessing/Disposition of Materials</a:t>
                      </a:r>
                      <a:endParaRPr lang="ar-JO" sz="2000" dirty="0"/>
                    </a:p>
                  </a:txBody>
                  <a:tcPr/>
                </a:tc>
                <a:tc>
                  <a:txBody>
                    <a:bodyPr/>
                    <a:lstStyle/>
                    <a:p>
                      <a:pPr rtl="1"/>
                      <a:endParaRPr lang="ar-JO"/>
                    </a:p>
                  </a:txBody>
                  <a:tcPr/>
                </a:tc>
              </a:tr>
              <a:tr h="533400">
                <a:tc>
                  <a:txBody>
                    <a:bodyPr/>
                    <a:lstStyle/>
                    <a:p>
                      <a:pPr rtl="1"/>
                      <a:r>
                        <a:rPr lang="en-US" dirty="0" smtClean="0"/>
                        <a:t>6.501</a:t>
                      </a:r>
                      <a:endParaRPr lang="ar-JO" dirty="0"/>
                    </a:p>
                  </a:txBody>
                  <a:tcPr/>
                </a:tc>
                <a:tc>
                  <a:txBody>
                    <a:bodyPr/>
                    <a:lstStyle/>
                    <a:p>
                      <a:pPr rtl="1"/>
                      <a:r>
                        <a:rPr lang="en-US" sz="2000" dirty="0" smtClean="0"/>
                        <a:t>Do written procedures identify steps for reprocessing batches?</a:t>
                      </a:r>
                      <a:endParaRPr lang="ar-JO" sz="2000" dirty="0"/>
                    </a:p>
                  </a:txBody>
                  <a:tcPr/>
                </a:tc>
                <a:tc>
                  <a:txBody>
                    <a:bodyPr/>
                    <a:lstStyle/>
                    <a:p>
                      <a:pPr rtl="1"/>
                      <a:endParaRPr lang="ar-JO"/>
                    </a:p>
                  </a:txBody>
                  <a:tcPr/>
                </a:tc>
              </a:tr>
              <a:tr h="762000">
                <a:tc>
                  <a:txBody>
                    <a:bodyPr/>
                    <a:lstStyle/>
                    <a:p>
                      <a:pPr rtl="1"/>
                      <a:r>
                        <a:rPr lang="en-US" dirty="0" smtClean="0"/>
                        <a:t>6.502</a:t>
                      </a:r>
                      <a:endParaRPr lang="ar-JO" dirty="0"/>
                    </a:p>
                  </a:txBody>
                  <a:tcPr/>
                </a:tc>
                <a:tc>
                  <a:txBody>
                    <a:bodyPr/>
                    <a:lstStyle/>
                    <a:p>
                      <a:pPr rtl="1"/>
                      <a:r>
                        <a:rPr lang="en-US" sz="2000" dirty="0" smtClean="0"/>
                        <a:t>Are quality control review and approval required for any and all reprocessing of material?</a:t>
                      </a:r>
                      <a:endParaRPr lang="ar-JO" sz="2000" dirty="0"/>
                    </a:p>
                  </a:txBody>
                  <a:tcPr/>
                </a:tc>
                <a:tc>
                  <a:txBody>
                    <a:bodyPr/>
                    <a:lstStyle/>
                    <a:p>
                      <a:pPr rtl="1"/>
                      <a:endParaRPr lang="ar-JO"/>
                    </a:p>
                  </a:txBody>
                  <a:tcPr/>
                </a:tc>
              </a:tr>
              <a:tr h="762000">
                <a:tc>
                  <a:txBody>
                    <a:bodyPr/>
                    <a:lstStyle/>
                    <a:p>
                      <a:pPr rtl="1"/>
                      <a:r>
                        <a:rPr lang="en-US" dirty="0" smtClean="0"/>
                        <a:t>6.503</a:t>
                      </a:r>
                      <a:endParaRPr lang="ar-JO" dirty="0"/>
                    </a:p>
                  </a:txBody>
                  <a:tcPr/>
                </a:tc>
                <a:tc>
                  <a:txBody>
                    <a:bodyPr/>
                    <a:lstStyle/>
                    <a:p>
                      <a:pPr rtl="1"/>
                      <a:r>
                        <a:rPr lang="en-US" sz="2000" dirty="0" smtClean="0"/>
                        <a:t>Does testing confirm that reprocessed batches conform to established specification?</a:t>
                      </a:r>
                      <a:endParaRPr lang="ar-JO" sz="2000" dirty="0"/>
                    </a:p>
                  </a:txBody>
                  <a:tcPr/>
                </a:tc>
                <a:tc>
                  <a:txBody>
                    <a:bodyPr/>
                    <a:lstStyle/>
                    <a:p>
                      <a:pPr rtl="1"/>
                      <a:endParaRPr lang="ar-JO"/>
                    </a:p>
                  </a:txBody>
                  <a:tcPr/>
                </a:tc>
              </a:tr>
              <a:tr h="471803">
                <a:tc>
                  <a:txBody>
                    <a:bodyPr/>
                    <a:lstStyle/>
                    <a:p>
                      <a:pPr rtl="1"/>
                      <a:r>
                        <a:rPr lang="en-US" dirty="0" smtClean="0"/>
                        <a:t>6.504</a:t>
                      </a:r>
                      <a:endParaRPr lang="ar-JO" dirty="0"/>
                    </a:p>
                  </a:txBody>
                  <a:tcPr/>
                </a:tc>
                <a:tc>
                  <a:txBody>
                    <a:bodyPr/>
                    <a:lstStyle/>
                    <a:p>
                      <a:pPr rtl="1"/>
                      <a:r>
                        <a:rPr lang="en-US" sz="2000" dirty="0" smtClean="0"/>
                        <a:t>Does a written procedure outline steps required to reprocess returned drug products (if it can be determined that such products have not been subjected to improper storage conditions?)</a:t>
                      </a:r>
                      <a:endParaRPr lang="ar-JO" sz="2000" dirty="0"/>
                    </a:p>
                  </a:txBody>
                  <a:tcPr/>
                </a:tc>
                <a:tc>
                  <a:txBody>
                    <a:bodyPr/>
                    <a:lstStyle/>
                    <a:p>
                      <a:pPr rtl="1"/>
                      <a:endParaRPr lang="ar-JO"/>
                    </a:p>
                  </a:txBody>
                  <a:tcPr/>
                </a:tc>
              </a:tr>
              <a:tr h="442597">
                <a:tc>
                  <a:txBody>
                    <a:bodyPr/>
                    <a:lstStyle/>
                    <a:p>
                      <a:pPr rtl="1"/>
                      <a:r>
                        <a:rPr lang="en-US" dirty="0" smtClean="0"/>
                        <a:t>6.505</a:t>
                      </a:r>
                      <a:endParaRPr lang="ar-JO" dirty="0"/>
                    </a:p>
                  </a:txBody>
                  <a:tcPr/>
                </a:tc>
                <a:tc>
                  <a:txBody>
                    <a:bodyPr/>
                    <a:lstStyle/>
                    <a:p>
                      <a:pPr rtl="1"/>
                      <a:r>
                        <a:rPr lang="en-US" sz="2000" dirty="0" smtClean="0"/>
                        <a:t>Does Quality Control review such reprocessed returned goods and test such material for conformance to specifications before releasing such material for resale?</a:t>
                      </a:r>
                      <a:endParaRPr lang="ar-JO" sz="2000" dirty="0"/>
                    </a:p>
                  </a:txBody>
                  <a:tcPr/>
                </a:tc>
                <a:tc>
                  <a:txBody>
                    <a:bodyPr/>
                    <a:lstStyle/>
                    <a:p>
                      <a:pPr rtl="1"/>
                      <a:endParaRPr lang="ar-JO"/>
                    </a:p>
                  </a:txBody>
                  <a:tcPr/>
                </a:tc>
              </a:tr>
              <a:tr h="502920">
                <a:tc>
                  <a:txBody>
                    <a:bodyPr/>
                    <a:lstStyle/>
                    <a:p>
                      <a:pPr rtl="1"/>
                      <a:r>
                        <a:rPr lang="en-US" dirty="0" smtClean="0"/>
                        <a:t>7.0</a:t>
                      </a:r>
                      <a:endParaRPr lang="ar-JO"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2000" b="1" dirty="0" smtClean="0"/>
                        <a:t>Finished Product Control</a:t>
                      </a:r>
                    </a:p>
                    <a:p>
                      <a:pPr rtl="1"/>
                      <a:endParaRPr lang="ar-JO" sz="2000" dirty="0"/>
                    </a:p>
                  </a:txBody>
                  <a:tcPr/>
                </a:tc>
                <a:tc>
                  <a:txBody>
                    <a:bodyPr/>
                    <a:lstStyle/>
                    <a:p>
                      <a:pPr rtl="1"/>
                      <a:endParaRPr lang="ar-JO"/>
                    </a:p>
                  </a:txBody>
                  <a:tcPr/>
                </a:tc>
              </a:tr>
              <a:tr h="471803">
                <a:tc>
                  <a:txBody>
                    <a:bodyPr/>
                    <a:lstStyle/>
                    <a:p>
                      <a:pPr rtl="1"/>
                      <a:r>
                        <a:rPr lang="en-US" dirty="0" smtClean="0"/>
                        <a:t>7.1</a:t>
                      </a:r>
                      <a:endParaRPr lang="ar-JO" dirty="0"/>
                    </a:p>
                  </a:txBody>
                  <a:tcPr/>
                </a:tc>
                <a:tc>
                  <a:txBody>
                    <a:bodyPr/>
                    <a:lstStyle/>
                    <a:p>
                      <a:pPr rtl="1"/>
                      <a:r>
                        <a:rPr lang="en-US" sz="2000" b="1" dirty="0" smtClean="0"/>
                        <a:t>Finished Product Verification, Storage, and Handling</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979920"/>
        </p:xfrm>
        <a:graphic>
          <a:graphicData uri="http://schemas.openxmlformats.org/drawingml/2006/table">
            <a:tbl>
              <a:tblPr firstRow="1" bandRow="1">
                <a:tableStyleId>{5C22544A-7EE6-4342-B048-85BDC9FD1C3A}</a:tableStyleId>
              </a:tblPr>
              <a:tblGrid>
                <a:gridCol w="999207"/>
                <a:gridCol w="7137191"/>
                <a:gridCol w="1007603"/>
              </a:tblGrid>
              <a:tr h="7620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7.101</a:t>
                      </a:r>
                      <a:endParaRPr lang="ar-JO" dirty="0"/>
                    </a:p>
                  </a:txBody>
                  <a:tcPr/>
                </a:tc>
                <a:tc>
                  <a:txBody>
                    <a:bodyPr/>
                    <a:lstStyle/>
                    <a:p>
                      <a:pPr rtl="1"/>
                      <a:r>
                        <a:rPr lang="en-US" sz="2000" dirty="0" smtClean="0"/>
                        <a:t>Do written procedures indicate how and who verifies that correct containers and packages are used for finished product during the finishing operation?</a:t>
                      </a:r>
                      <a:endParaRPr lang="ar-JO" sz="2000" dirty="0"/>
                    </a:p>
                  </a:txBody>
                  <a:tcPr/>
                </a:tc>
                <a:tc>
                  <a:txBody>
                    <a:bodyPr/>
                    <a:lstStyle/>
                    <a:p>
                      <a:pPr rtl="1"/>
                      <a:endParaRPr lang="ar-JO"/>
                    </a:p>
                  </a:txBody>
                  <a:tcPr/>
                </a:tc>
              </a:tr>
              <a:tr h="962108">
                <a:tc>
                  <a:txBody>
                    <a:bodyPr/>
                    <a:lstStyle/>
                    <a:p>
                      <a:pPr rtl="1"/>
                      <a:r>
                        <a:rPr lang="en-US" dirty="0" smtClean="0"/>
                        <a:t>7.102</a:t>
                      </a:r>
                      <a:endParaRPr lang="ar-JO" dirty="0"/>
                    </a:p>
                  </a:txBody>
                  <a:tcPr/>
                </a:tc>
                <a:tc>
                  <a:txBody>
                    <a:bodyPr/>
                    <a:lstStyle/>
                    <a:p>
                      <a:pPr rtl="1"/>
                      <a:r>
                        <a:rPr lang="en-US" sz="2000" dirty="0" smtClean="0"/>
                        <a:t>In addition, do written procedures require that representative sample of units be visually examined upon completion of packaging to verify correct labeling?</a:t>
                      </a:r>
                      <a:endParaRPr lang="ar-JO" sz="2000" dirty="0"/>
                    </a:p>
                  </a:txBody>
                  <a:tcPr/>
                </a:tc>
                <a:tc>
                  <a:txBody>
                    <a:bodyPr/>
                    <a:lstStyle/>
                    <a:p>
                      <a:pPr rtl="1"/>
                      <a:endParaRPr lang="ar-JO"/>
                    </a:p>
                  </a:txBody>
                  <a:tcPr/>
                </a:tc>
              </a:tr>
              <a:tr h="374374">
                <a:tc>
                  <a:txBody>
                    <a:bodyPr/>
                    <a:lstStyle/>
                    <a:p>
                      <a:pPr rtl="1"/>
                      <a:r>
                        <a:rPr lang="en-US" dirty="0" smtClean="0"/>
                        <a:t>7.103</a:t>
                      </a:r>
                      <a:endParaRPr lang="ar-JO" dirty="0"/>
                    </a:p>
                  </a:txBody>
                  <a:tcPr/>
                </a:tc>
                <a:tc>
                  <a:txBody>
                    <a:bodyPr/>
                    <a:lstStyle/>
                    <a:p>
                      <a:pPr rtl="1"/>
                      <a:r>
                        <a:rPr lang="en-US" sz="2000" dirty="0" smtClean="0"/>
                        <a:t>Are expiration dates stamped or imprinted on labels?</a:t>
                      </a:r>
                      <a:endParaRPr lang="ar-JO" sz="2000" dirty="0"/>
                    </a:p>
                  </a:txBody>
                  <a:tcPr/>
                </a:tc>
                <a:tc>
                  <a:txBody>
                    <a:bodyPr/>
                    <a:lstStyle/>
                    <a:p>
                      <a:pPr rtl="1"/>
                      <a:endParaRPr lang="ar-JO"/>
                    </a:p>
                  </a:txBody>
                  <a:tcPr/>
                </a:tc>
              </a:tr>
              <a:tr h="640080">
                <a:tc>
                  <a:txBody>
                    <a:bodyPr/>
                    <a:lstStyle/>
                    <a:p>
                      <a:pPr rtl="1"/>
                      <a:r>
                        <a:rPr lang="en-US" dirty="0" smtClean="0"/>
                        <a:t>7.104</a:t>
                      </a:r>
                      <a:endParaRPr lang="ar-JO" dirty="0"/>
                    </a:p>
                  </a:txBody>
                  <a:tcPr/>
                </a:tc>
                <a:tc>
                  <a:txBody>
                    <a:bodyPr/>
                    <a:lstStyle/>
                    <a:p>
                      <a:pPr rtl="1"/>
                      <a:r>
                        <a:rPr lang="en-US" sz="2000" dirty="0" smtClean="0"/>
                        <a:t>Are expiration dates related to any storage conditions stated on the label?</a:t>
                      </a:r>
                      <a:endParaRPr lang="ar-JO" sz="2000" dirty="0"/>
                    </a:p>
                  </a:txBody>
                  <a:tcPr/>
                </a:tc>
                <a:tc>
                  <a:txBody>
                    <a:bodyPr/>
                    <a:lstStyle/>
                    <a:p>
                      <a:pPr rtl="1"/>
                      <a:endParaRPr lang="ar-JO"/>
                    </a:p>
                  </a:txBody>
                  <a:tcPr/>
                </a:tc>
              </a:tr>
              <a:tr h="471803">
                <a:tc>
                  <a:txBody>
                    <a:bodyPr/>
                    <a:lstStyle/>
                    <a:p>
                      <a:pPr rtl="1"/>
                      <a:r>
                        <a:rPr lang="en-US" dirty="0" smtClean="0"/>
                        <a:t>7.105</a:t>
                      </a:r>
                      <a:endParaRPr lang="ar-JO" dirty="0"/>
                    </a:p>
                  </a:txBody>
                  <a:tcPr/>
                </a:tc>
                <a:tc>
                  <a:txBody>
                    <a:bodyPr/>
                    <a:lstStyle/>
                    <a:p>
                      <a:pPr rtl="1"/>
                      <a:r>
                        <a:rPr lang="en-US" sz="2000" dirty="0" smtClean="0"/>
                        <a:t>Are all finished products held in quarantine until QC has completed its testing and releases product on a batch to batch basis for sale?</a:t>
                      </a:r>
                      <a:endParaRPr lang="ar-JO" sz="2000" dirty="0"/>
                    </a:p>
                  </a:txBody>
                  <a:tcPr/>
                </a:tc>
                <a:tc>
                  <a:txBody>
                    <a:bodyPr/>
                    <a:lstStyle/>
                    <a:p>
                      <a:pPr rtl="1"/>
                      <a:endParaRPr lang="ar-JO"/>
                    </a:p>
                  </a:txBody>
                  <a:tcPr/>
                </a:tc>
              </a:tr>
              <a:tr h="442597">
                <a:tc>
                  <a:txBody>
                    <a:bodyPr/>
                    <a:lstStyle/>
                    <a:p>
                      <a:pPr rtl="1"/>
                      <a:r>
                        <a:rPr lang="en-US" dirty="0" smtClean="0"/>
                        <a:t>7.106</a:t>
                      </a:r>
                      <a:endParaRPr lang="ar-JO" dirty="0"/>
                    </a:p>
                  </a:txBody>
                  <a:tcPr/>
                </a:tc>
                <a:tc>
                  <a:txBody>
                    <a:bodyPr/>
                    <a:lstStyle/>
                    <a:p>
                      <a:pPr rtl="1"/>
                      <a:r>
                        <a:rPr lang="en-US" sz="2000" dirty="0" smtClean="0"/>
                        <a:t>Is finished product stored under appropriate conditions of temperature, humidity, light, etc.</a:t>
                      </a:r>
                      <a:endParaRPr lang="ar-JO" sz="2000" dirty="0"/>
                    </a:p>
                  </a:txBody>
                  <a:tcPr/>
                </a:tc>
                <a:tc>
                  <a:txBody>
                    <a:bodyPr/>
                    <a:lstStyle/>
                    <a:p>
                      <a:pPr rtl="1"/>
                      <a:endParaRPr lang="ar-JO"/>
                    </a:p>
                  </a:txBody>
                  <a:tcPr/>
                </a:tc>
              </a:tr>
              <a:tr h="471803">
                <a:tc>
                  <a:txBody>
                    <a:bodyPr/>
                    <a:lstStyle/>
                    <a:p>
                      <a:pPr rtl="1"/>
                      <a:r>
                        <a:rPr lang="en-US" dirty="0" smtClean="0"/>
                        <a:t>7.2</a:t>
                      </a:r>
                      <a:endParaRPr lang="ar-JO" dirty="0"/>
                    </a:p>
                  </a:txBody>
                  <a:tcPr/>
                </a:tc>
                <a:tc>
                  <a:txBody>
                    <a:bodyPr/>
                    <a:lstStyle/>
                    <a:p>
                      <a:pPr rtl="1"/>
                      <a:r>
                        <a:rPr lang="en-US" sz="2000" b="1" dirty="0" smtClean="0"/>
                        <a:t>Finished Product Inspection, Sampling, Testing, and Release for Distribution</a:t>
                      </a:r>
                      <a:endParaRPr lang="ar-JO" sz="2000" dirty="0"/>
                    </a:p>
                  </a:txBody>
                  <a:tcPr/>
                </a:tc>
                <a:tc>
                  <a:txBody>
                    <a:bodyPr/>
                    <a:lstStyle/>
                    <a:p>
                      <a:pPr rtl="1"/>
                      <a:endParaRPr lang="ar-JO"/>
                    </a:p>
                  </a:txBody>
                  <a:tcPr/>
                </a:tc>
              </a:tr>
              <a:tr h="471803">
                <a:tc>
                  <a:txBody>
                    <a:bodyPr/>
                    <a:lstStyle/>
                    <a:p>
                      <a:pPr rtl="1"/>
                      <a:r>
                        <a:rPr lang="en-US" dirty="0" smtClean="0"/>
                        <a:t>7.201</a:t>
                      </a:r>
                      <a:endParaRPr lang="ar-JO" dirty="0"/>
                    </a:p>
                  </a:txBody>
                  <a:tcPr/>
                </a:tc>
                <a:tc>
                  <a:txBody>
                    <a:bodyPr/>
                    <a:lstStyle/>
                    <a:p>
                      <a:pPr rtl="1"/>
                      <a:r>
                        <a:rPr lang="en-US" sz="2000" dirty="0" smtClean="0"/>
                        <a:t>Has the formulation for each product been tested for stability based on a written protocol?  (Containers must duplicate those used in final product packaging.)</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smtClean="0"/>
              <a:t>تهدف الوحدة إلى ...</a:t>
            </a:r>
            <a:endParaRPr lang="ar-JO" b="1" dirty="0"/>
          </a:p>
        </p:txBody>
      </p:sp>
      <p:sp>
        <p:nvSpPr>
          <p:cNvPr id="3" name="Content Placeholder 2"/>
          <p:cNvSpPr>
            <a:spLocks noGrp="1"/>
          </p:cNvSpPr>
          <p:nvPr>
            <p:ph idx="1"/>
          </p:nvPr>
        </p:nvSpPr>
        <p:spPr/>
        <p:txBody>
          <a:bodyPr/>
          <a:lstStyle/>
          <a:p>
            <a:pPr algn="r" rtl="1"/>
            <a:r>
              <a:rPr lang="ar-JO" b="1" dirty="0" smtClean="0"/>
              <a:t>التعريف </a:t>
            </a:r>
            <a:r>
              <a:rPr lang="ar-JO" b="1" dirty="0" smtClean="0"/>
              <a:t>بقائمة التدقيق وأهميتها وكيفية إستخدامها.</a:t>
            </a:r>
            <a:endParaRPr lang="ar-JO" b="1" dirty="0" smtClean="0"/>
          </a:p>
          <a:p>
            <a:pPr algn="r" rtl="1"/>
            <a:endParaRPr lang="ar-JO"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949440"/>
        </p:xfrm>
        <a:graphic>
          <a:graphicData uri="http://schemas.openxmlformats.org/drawingml/2006/table">
            <a:tbl>
              <a:tblPr firstRow="1" bandRow="1">
                <a:tableStyleId>{5C22544A-7EE6-4342-B048-85BDC9FD1C3A}</a:tableStyleId>
              </a:tblPr>
              <a:tblGrid>
                <a:gridCol w="999207"/>
                <a:gridCol w="7137191"/>
                <a:gridCol w="1007603"/>
              </a:tblGrid>
              <a:tr h="6096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814346">
                <a:tc>
                  <a:txBody>
                    <a:bodyPr/>
                    <a:lstStyle/>
                    <a:p>
                      <a:pPr rtl="1"/>
                      <a:r>
                        <a:rPr lang="en-US" dirty="0" smtClean="0"/>
                        <a:t>7.202</a:t>
                      </a:r>
                      <a:endParaRPr lang="ar-JO" dirty="0"/>
                    </a:p>
                  </a:txBody>
                  <a:tcPr/>
                </a:tc>
                <a:tc>
                  <a:txBody>
                    <a:bodyPr/>
                    <a:lstStyle/>
                    <a:p>
                      <a:pPr rtl="1"/>
                      <a:r>
                        <a:rPr lang="en-US" sz="2000" dirty="0" smtClean="0"/>
                        <a:t>Are written sampling and testing procedures and acceptance criteria available for each product to ensure conformance to finished product specifications?</a:t>
                      </a:r>
                      <a:endParaRPr lang="ar-JO" sz="2000" dirty="0"/>
                    </a:p>
                  </a:txBody>
                  <a:tcPr/>
                </a:tc>
                <a:tc>
                  <a:txBody>
                    <a:bodyPr/>
                    <a:lstStyle/>
                    <a:p>
                      <a:pPr rtl="1"/>
                      <a:endParaRPr lang="ar-JO"/>
                    </a:p>
                  </a:txBody>
                  <a:tcPr/>
                </a:tc>
              </a:tr>
              <a:tr h="962108">
                <a:tc>
                  <a:txBody>
                    <a:bodyPr/>
                    <a:lstStyle/>
                    <a:p>
                      <a:pPr rtl="1"/>
                      <a:r>
                        <a:rPr lang="en-US" dirty="0" smtClean="0"/>
                        <a:t>7.203</a:t>
                      </a:r>
                      <a:endParaRPr lang="ar-JO" dirty="0"/>
                    </a:p>
                  </a:txBody>
                  <a:tcPr/>
                </a:tc>
                <a:tc>
                  <a:txBody>
                    <a:bodyPr/>
                    <a:lstStyle/>
                    <a:p>
                      <a:pPr rtl="1"/>
                      <a:r>
                        <a:rPr lang="en-US" sz="2000" dirty="0" smtClean="0"/>
                        <a:t>Is a quantity of samples equal to at least twice the quantity needed for finished product release testing maintained as a reserve sample?</a:t>
                      </a:r>
                      <a:endParaRPr lang="ar-JO" sz="2000" dirty="0"/>
                    </a:p>
                  </a:txBody>
                  <a:tcPr/>
                </a:tc>
                <a:tc>
                  <a:txBody>
                    <a:bodyPr/>
                    <a:lstStyle/>
                    <a:p>
                      <a:pPr rtl="1"/>
                      <a:endParaRPr lang="ar-JO"/>
                    </a:p>
                  </a:txBody>
                  <a:tcPr/>
                </a:tc>
              </a:tr>
              <a:tr h="526774">
                <a:tc>
                  <a:txBody>
                    <a:bodyPr/>
                    <a:lstStyle/>
                    <a:p>
                      <a:pPr rtl="1"/>
                      <a:r>
                        <a:rPr lang="en-US" dirty="0" smtClean="0"/>
                        <a:t>7.204</a:t>
                      </a:r>
                      <a:endParaRPr lang="ar-JO" dirty="0"/>
                    </a:p>
                  </a:txBody>
                  <a:tcPr/>
                </a:tc>
                <a:tc>
                  <a:txBody>
                    <a:bodyPr/>
                    <a:lstStyle/>
                    <a:p>
                      <a:pPr rtl="1"/>
                      <a:r>
                        <a:rPr lang="en-US" sz="2000" dirty="0" smtClean="0"/>
                        <a:t>Are sterility and </a:t>
                      </a:r>
                      <a:r>
                        <a:rPr lang="en-US" sz="2000" dirty="0" err="1" smtClean="0"/>
                        <a:t>pyrogen</a:t>
                      </a:r>
                      <a:r>
                        <a:rPr lang="en-US" sz="2000" dirty="0" smtClean="0"/>
                        <a:t> testing performed as required?</a:t>
                      </a:r>
                      <a:endParaRPr lang="ar-JO" sz="2000" dirty="0"/>
                    </a:p>
                  </a:txBody>
                  <a:tcPr/>
                </a:tc>
                <a:tc>
                  <a:txBody>
                    <a:bodyPr/>
                    <a:lstStyle/>
                    <a:p>
                      <a:pPr rtl="1"/>
                      <a:endParaRPr lang="ar-JO"/>
                    </a:p>
                  </a:txBody>
                  <a:tcPr/>
                </a:tc>
              </a:tr>
              <a:tr h="762000">
                <a:tc>
                  <a:txBody>
                    <a:bodyPr/>
                    <a:lstStyle/>
                    <a:p>
                      <a:pPr rtl="1"/>
                      <a:r>
                        <a:rPr lang="en-US" dirty="0" smtClean="0"/>
                        <a:t>7.205</a:t>
                      </a:r>
                      <a:endParaRPr lang="ar-JO" dirty="0"/>
                    </a:p>
                  </a:txBody>
                  <a:tcPr/>
                </a:tc>
                <a:tc>
                  <a:txBody>
                    <a:bodyPr/>
                    <a:lstStyle/>
                    <a:p>
                      <a:pPr rtl="1"/>
                      <a:r>
                        <a:rPr lang="en-US" sz="2000" dirty="0" smtClean="0"/>
                        <a:t>Are specific tests for foreign particles or abrasives included for any ophthalmic ointments?</a:t>
                      </a:r>
                      <a:endParaRPr lang="ar-JO" sz="2000" dirty="0"/>
                    </a:p>
                  </a:txBody>
                  <a:tcPr/>
                </a:tc>
                <a:tc>
                  <a:txBody>
                    <a:bodyPr/>
                    <a:lstStyle/>
                    <a:p>
                      <a:pPr rtl="1"/>
                      <a:endParaRPr lang="ar-JO"/>
                    </a:p>
                  </a:txBody>
                  <a:tcPr/>
                </a:tc>
              </a:tr>
              <a:tr h="471803">
                <a:tc>
                  <a:txBody>
                    <a:bodyPr/>
                    <a:lstStyle/>
                    <a:p>
                      <a:pPr rtl="1"/>
                      <a:r>
                        <a:rPr lang="en-US" dirty="0" smtClean="0"/>
                        <a:t>7.206</a:t>
                      </a:r>
                      <a:endParaRPr lang="ar-JO" dirty="0"/>
                    </a:p>
                  </a:txBody>
                  <a:tcPr/>
                </a:tc>
                <a:tc>
                  <a:txBody>
                    <a:bodyPr/>
                    <a:lstStyle/>
                    <a:p>
                      <a:pPr rtl="1"/>
                      <a:r>
                        <a:rPr lang="en-US" sz="2000" dirty="0" smtClean="0"/>
                        <a:t>Do controlled release or sustained release products include tests to determine conformance to release time specification?</a:t>
                      </a:r>
                      <a:endParaRPr lang="ar-JO" sz="2000" dirty="0"/>
                    </a:p>
                  </a:txBody>
                  <a:tcPr/>
                </a:tc>
                <a:tc>
                  <a:txBody>
                    <a:bodyPr/>
                    <a:lstStyle/>
                    <a:p>
                      <a:pPr rtl="1"/>
                      <a:endParaRPr lang="ar-JO"/>
                    </a:p>
                  </a:txBody>
                  <a:tcPr/>
                </a:tc>
              </a:tr>
              <a:tr h="442597">
                <a:tc>
                  <a:txBody>
                    <a:bodyPr/>
                    <a:lstStyle/>
                    <a:p>
                      <a:pPr rtl="1"/>
                      <a:r>
                        <a:rPr lang="en-US" dirty="0" smtClean="0"/>
                        <a:t>7.3</a:t>
                      </a:r>
                      <a:endParaRPr lang="ar-JO" dirty="0"/>
                    </a:p>
                  </a:txBody>
                  <a:tcPr/>
                </a:tc>
                <a:tc>
                  <a:txBody>
                    <a:bodyPr/>
                    <a:lstStyle/>
                    <a:p>
                      <a:pPr rtl="1"/>
                      <a:r>
                        <a:rPr lang="en-US" sz="2000" b="1" dirty="0" smtClean="0"/>
                        <a:t>Distribution Controls</a:t>
                      </a:r>
                      <a:endParaRPr lang="ar-JO" sz="2000" dirty="0"/>
                    </a:p>
                  </a:txBody>
                  <a:tcPr/>
                </a:tc>
                <a:tc>
                  <a:txBody>
                    <a:bodyPr/>
                    <a:lstStyle/>
                    <a:p>
                      <a:pPr rtl="1"/>
                      <a:endParaRPr lang="ar-JO"/>
                    </a:p>
                  </a:txBody>
                  <a:tcPr/>
                </a:tc>
              </a:tr>
              <a:tr h="471803">
                <a:tc>
                  <a:txBody>
                    <a:bodyPr/>
                    <a:lstStyle/>
                    <a:p>
                      <a:pPr rtl="1"/>
                      <a:r>
                        <a:rPr lang="en-US" dirty="0" smtClean="0"/>
                        <a:t>7.301</a:t>
                      </a:r>
                      <a:endParaRPr lang="ar-JO" dirty="0"/>
                    </a:p>
                  </a:txBody>
                  <a:tcPr/>
                </a:tc>
                <a:tc>
                  <a:txBody>
                    <a:bodyPr/>
                    <a:lstStyle/>
                    <a:p>
                      <a:pPr rtl="1"/>
                      <a:r>
                        <a:rPr lang="en-US" sz="2000" dirty="0" smtClean="0"/>
                        <a:t>Does a written procedure manage stocks to ensure that oldest approved product is sold first?</a:t>
                      </a:r>
                      <a:endParaRPr lang="ar-JO" sz="2000" dirty="0"/>
                    </a:p>
                  </a:txBody>
                  <a:tcPr/>
                </a:tc>
                <a:tc>
                  <a:txBody>
                    <a:bodyPr/>
                    <a:lstStyle/>
                    <a:p>
                      <a:pPr rtl="1"/>
                      <a:endParaRPr lang="ar-JO"/>
                    </a:p>
                  </a:txBody>
                  <a:tcPr/>
                </a:tc>
              </a:tr>
              <a:tr h="463189">
                <a:tc>
                  <a:txBody>
                    <a:bodyPr/>
                    <a:lstStyle/>
                    <a:p>
                      <a:pPr rtl="1"/>
                      <a:r>
                        <a:rPr lang="en-US" dirty="0" smtClean="0"/>
                        <a:t>7.302</a:t>
                      </a:r>
                      <a:endParaRPr lang="ar-JO" dirty="0"/>
                    </a:p>
                  </a:txBody>
                  <a:tcPr/>
                </a:tc>
                <a:tc>
                  <a:txBody>
                    <a:bodyPr/>
                    <a:lstStyle/>
                    <a:p>
                      <a:pPr rtl="1"/>
                      <a:r>
                        <a:rPr lang="en-US" sz="2000" dirty="0" smtClean="0"/>
                        <a:t>Are deviations to the policy above documented?</a:t>
                      </a:r>
                      <a:endParaRPr lang="ar-JO" sz="2000" dirty="0"/>
                    </a:p>
                  </a:txBody>
                  <a:tcPr/>
                </a:tc>
                <a:tc>
                  <a:txBody>
                    <a:bodyPr/>
                    <a:lstStyle/>
                    <a:p>
                      <a:pPr rtl="1"/>
                      <a:endParaRPr lang="ar-JO" dirty="0"/>
                    </a:p>
                  </a:txBody>
                  <a:tcPr/>
                </a:tc>
              </a:tr>
              <a:tr h="471803">
                <a:tc>
                  <a:txBody>
                    <a:bodyPr/>
                    <a:lstStyle/>
                    <a:p>
                      <a:pPr rtl="1"/>
                      <a:r>
                        <a:rPr lang="en-US" dirty="0" smtClean="0"/>
                        <a:t>7.303</a:t>
                      </a:r>
                      <a:endParaRPr lang="ar-JO" dirty="0"/>
                    </a:p>
                  </a:txBody>
                  <a:tcPr/>
                </a:tc>
                <a:tc>
                  <a:txBody>
                    <a:bodyPr/>
                    <a:lstStyle/>
                    <a:p>
                      <a:pPr rtl="1"/>
                      <a:r>
                        <a:rPr lang="en-US" sz="2000" dirty="0" smtClean="0"/>
                        <a:t>Does a written procedure identify the steps required if a product recall is necessary?</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803666"/>
        </p:xfrm>
        <a:graphic>
          <a:graphicData uri="http://schemas.openxmlformats.org/drawingml/2006/table">
            <a:tbl>
              <a:tblPr firstRow="1" bandRow="1">
                <a:tableStyleId>{5C22544A-7EE6-4342-B048-85BDC9FD1C3A}</a:tableStyleId>
              </a:tblPr>
              <a:tblGrid>
                <a:gridCol w="999207"/>
                <a:gridCol w="7137191"/>
                <a:gridCol w="1007603"/>
              </a:tblGrid>
              <a:tr h="5334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481054">
                <a:tc>
                  <a:txBody>
                    <a:bodyPr/>
                    <a:lstStyle/>
                    <a:p>
                      <a:pPr rtl="1"/>
                      <a:r>
                        <a:rPr lang="en-US" dirty="0" smtClean="0"/>
                        <a:t>7.304</a:t>
                      </a:r>
                      <a:endParaRPr lang="ar-JO" dirty="0"/>
                    </a:p>
                  </a:txBody>
                  <a:tcPr/>
                </a:tc>
                <a:tc>
                  <a:txBody>
                    <a:bodyPr/>
                    <a:lstStyle/>
                    <a:p>
                      <a:pPr rtl="1"/>
                      <a:r>
                        <a:rPr lang="en-US" sz="2000" dirty="0" smtClean="0"/>
                        <a:t>Is the recall policy current and adequate?</a:t>
                      </a:r>
                      <a:endParaRPr lang="ar-JO" sz="2000" dirty="0"/>
                    </a:p>
                  </a:txBody>
                  <a:tcPr/>
                </a:tc>
                <a:tc>
                  <a:txBody>
                    <a:bodyPr/>
                    <a:lstStyle/>
                    <a:p>
                      <a:pPr rtl="1"/>
                      <a:endParaRPr lang="ar-JO"/>
                    </a:p>
                  </a:txBody>
                  <a:tcPr/>
                </a:tc>
              </a:tr>
              <a:tr h="457200">
                <a:tc>
                  <a:txBody>
                    <a:bodyPr/>
                    <a:lstStyle/>
                    <a:p>
                      <a:pPr rtl="1"/>
                      <a:r>
                        <a:rPr lang="en-US" dirty="0" smtClean="0"/>
                        <a:t>7.4</a:t>
                      </a:r>
                      <a:endParaRPr lang="ar-JO" dirty="0"/>
                    </a:p>
                  </a:txBody>
                  <a:tcPr/>
                </a:tc>
                <a:tc>
                  <a:txBody>
                    <a:bodyPr/>
                    <a:lstStyle/>
                    <a:p>
                      <a:pPr rtl="1"/>
                      <a:r>
                        <a:rPr lang="en-US" sz="2000" b="1" dirty="0" smtClean="0"/>
                        <a:t>Marketing Controls</a:t>
                      </a:r>
                      <a:endParaRPr lang="ar-JO" sz="2000" dirty="0"/>
                    </a:p>
                  </a:txBody>
                  <a:tcPr/>
                </a:tc>
                <a:tc>
                  <a:txBody>
                    <a:bodyPr/>
                    <a:lstStyle/>
                    <a:p>
                      <a:pPr rtl="1"/>
                      <a:endParaRPr lang="ar-JO"/>
                    </a:p>
                  </a:txBody>
                  <a:tcPr/>
                </a:tc>
              </a:tr>
              <a:tr h="914400">
                <a:tc>
                  <a:txBody>
                    <a:bodyPr/>
                    <a:lstStyle/>
                    <a:p>
                      <a:pPr rtl="1"/>
                      <a:r>
                        <a:rPr lang="en-US" dirty="0" smtClean="0"/>
                        <a:t>7.401</a:t>
                      </a:r>
                      <a:endParaRPr lang="ar-JO" dirty="0"/>
                    </a:p>
                  </a:txBody>
                  <a:tcPr/>
                </a:tc>
                <a:tc>
                  <a:txBody>
                    <a:bodyPr/>
                    <a:lstStyle/>
                    <a:p>
                      <a:pPr rtl="1"/>
                      <a:r>
                        <a:rPr lang="en-US" sz="2000" dirty="0" smtClean="0"/>
                        <a:t>The current regulation does not address marketing controls per se except that all finished products must meet their specifications.</a:t>
                      </a:r>
                      <a:endParaRPr lang="ar-JO" sz="2000" dirty="0"/>
                    </a:p>
                  </a:txBody>
                  <a:tcPr/>
                </a:tc>
                <a:tc>
                  <a:txBody>
                    <a:bodyPr/>
                    <a:lstStyle/>
                    <a:p>
                      <a:pPr rtl="1"/>
                      <a:endParaRPr lang="ar-JO"/>
                    </a:p>
                  </a:txBody>
                  <a:tcPr/>
                </a:tc>
              </a:tr>
              <a:tr h="561892">
                <a:tc>
                  <a:txBody>
                    <a:bodyPr/>
                    <a:lstStyle/>
                    <a:p>
                      <a:pPr rtl="1"/>
                      <a:r>
                        <a:rPr lang="en-US" dirty="0" smtClean="0"/>
                        <a:t>7.5</a:t>
                      </a:r>
                      <a:endParaRPr lang="ar-JO" dirty="0"/>
                    </a:p>
                  </a:txBody>
                  <a:tcPr/>
                </a:tc>
                <a:tc>
                  <a:txBody>
                    <a:bodyPr/>
                    <a:lstStyle/>
                    <a:p>
                      <a:pPr rtl="1"/>
                      <a:r>
                        <a:rPr lang="en-US" sz="2000" b="1" dirty="0" smtClean="0"/>
                        <a:t>Complaint Handling and Customer Satisfaction Program</a:t>
                      </a:r>
                      <a:endParaRPr lang="ar-JO" sz="2000" dirty="0"/>
                    </a:p>
                  </a:txBody>
                  <a:tcPr/>
                </a:tc>
                <a:tc>
                  <a:txBody>
                    <a:bodyPr/>
                    <a:lstStyle/>
                    <a:p>
                      <a:pPr rtl="1"/>
                      <a:endParaRPr lang="ar-JO"/>
                    </a:p>
                  </a:txBody>
                  <a:tcPr/>
                </a:tc>
              </a:tr>
              <a:tr h="471803">
                <a:tc>
                  <a:txBody>
                    <a:bodyPr/>
                    <a:lstStyle/>
                    <a:p>
                      <a:pPr rtl="1"/>
                      <a:r>
                        <a:rPr lang="en-US" dirty="0" smtClean="0"/>
                        <a:t>7.501</a:t>
                      </a:r>
                      <a:endParaRPr lang="ar-JO" dirty="0"/>
                    </a:p>
                  </a:txBody>
                  <a:tcPr/>
                </a:tc>
                <a:tc>
                  <a:txBody>
                    <a:bodyPr/>
                    <a:lstStyle/>
                    <a:p>
                      <a:pPr rtl="1"/>
                      <a:r>
                        <a:rPr lang="en-US" sz="2000" dirty="0" smtClean="0"/>
                        <a:t>Are complaints, whether received in oral or written form, documented in writing and retained in a designated file?</a:t>
                      </a:r>
                      <a:endParaRPr lang="ar-JO" sz="2000" dirty="0"/>
                    </a:p>
                  </a:txBody>
                  <a:tcPr/>
                </a:tc>
                <a:tc>
                  <a:txBody>
                    <a:bodyPr/>
                    <a:lstStyle/>
                    <a:p>
                      <a:pPr rtl="1"/>
                      <a:endParaRPr lang="ar-JO"/>
                    </a:p>
                  </a:txBody>
                  <a:tcPr/>
                </a:tc>
              </a:tr>
              <a:tr h="442597">
                <a:tc>
                  <a:txBody>
                    <a:bodyPr/>
                    <a:lstStyle/>
                    <a:p>
                      <a:pPr rtl="1"/>
                      <a:r>
                        <a:rPr lang="en-US" dirty="0" smtClean="0"/>
                        <a:t>7.502</a:t>
                      </a:r>
                      <a:endParaRPr lang="ar-JO" dirty="0"/>
                    </a:p>
                  </a:txBody>
                  <a:tcPr/>
                </a:tc>
                <a:tc>
                  <a:txBody>
                    <a:bodyPr/>
                    <a:lstStyle/>
                    <a:p>
                      <a:pPr rtl="1"/>
                      <a:r>
                        <a:rPr lang="en-US" sz="2000" dirty="0" smtClean="0"/>
                        <a:t>Are complaints reviewed on a timely basis by the Quality Control Unit?</a:t>
                      </a:r>
                      <a:endParaRPr lang="ar-JO" sz="2000" dirty="0"/>
                    </a:p>
                  </a:txBody>
                  <a:tcPr/>
                </a:tc>
                <a:tc>
                  <a:txBody>
                    <a:bodyPr/>
                    <a:lstStyle/>
                    <a:p>
                      <a:pPr rtl="1"/>
                      <a:endParaRPr lang="ar-JO"/>
                    </a:p>
                  </a:txBody>
                  <a:tcPr/>
                </a:tc>
              </a:tr>
              <a:tr h="471803">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t>7.503</a:t>
                      </a:r>
                      <a:endParaRPr lang="ar-JO" dirty="0" smtClean="0"/>
                    </a:p>
                    <a:p>
                      <a:pPr rtl="1"/>
                      <a:endParaRPr lang="ar-JO" dirty="0"/>
                    </a:p>
                  </a:txBody>
                  <a:tcPr/>
                </a:tc>
                <a:tc>
                  <a:txBody>
                    <a:bodyPr/>
                    <a:lstStyle/>
                    <a:p>
                      <a:pPr rtl="1"/>
                      <a:r>
                        <a:rPr lang="en-US" sz="2000" dirty="0" smtClean="0"/>
                        <a:t>Is the action taken in response to each complaint documented? </a:t>
                      </a:r>
                      <a:endParaRPr lang="ar-JO" sz="2000" dirty="0"/>
                    </a:p>
                  </a:txBody>
                  <a:tcPr/>
                </a:tc>
                <a:tc>
                  <a:txBody>
                    <a:bodyPr/>
                    <a:lstStyle/>
                    <a:p>
                      <a:pPr rtl="1"/>
                      <a:endParaRPr lang="ar-JO"/>
                    </a:p>
                  </a:txBody>
                  <a:tcPr/>
                </a:tc>
              </a:tr>
              <a:tr h="471803">
                <a:tc>
                  <a:txBody>
                    <a:bodyPr/>
                    <a:lstStyle/>
                    <a:p>
                      <a:pPr rtl="1"/>
                      <a:r>
                        <a:rPr lang="en-US" dirty="0" smtClean="0"/>
                        <a:t>7.504</a:t>
                      </a:r>
                      <a:endParaRPr lang="ar-JO" dirty="0"/>
                    </a:p>
                  </a:txBody>
                  <a:tcPr/>
                </a:tc>
                <a:tc>
                  <a:txBody>
                    <a:bodyPr/>
                    <a:lstStyle/>
                    <a:p>
                      <a:pPr rtl="1"/>
                      <a:r>
                        <a:rPr lang="en-US" sz="2000" dirty="0" smtClean="0"/>
                        <a:t>Are decisions </a:t>
                      </a:r>
                      <a:r>
                        <a:rPr lang="en-US" sz="2000" i="1" dirty="0" smtClean="0"/>
                        <a:t>not</a:t>
                      </a:r>
                      <a:r>
                        <a:rPr lang="en-US" sz="2000" dirty="0" smtClean="0"/>
                        <a:t> to investigate a complaint also documented and the name of the responsible person documented?</a:t>
                      </a:r>
                      <a:endParaRPr lang="ar-JO" sz="2000" dirty="0"/>
                    </a:p>
                  </a:txBody>
                  <a:tcPr/>
                </a:tc>
                <a:tc>
                  <a:txBody>
                    <a:bodyPr/>
                    <a:lstStyle/>
                    <a:p>
                      <a:pPr rtl="1"/>
                      <a:endParaRPr lang="ar-JO" dirty="0"/>
                    </a:p>
                  </a:txBody>
                  <a:tcPr/>
                </a:tc>
              </a:tr>
              <a:tr h="471803">
                <a:tc>
                  <a:txBody>
                    <a:bodyPr/>
                    <a:lstStyle/>
                    <a:p>
                      <a:pPr rtl="1"/>
                      <a:r>
                        <a:rPr lang="en-US" dirty="0" smtClean="0"/>
                        <a:t>7.505</a:t>
                      </a:r>
                      <a:endParaRPr lang="ar-JO" dirty="0"/>
                    </a:p>
                  </a:txBody>
                  <a:tcPr/>
                </a:tc>
                <a:tc>
                  <a:txBody>
                    <a:bodyPr/>
                    <a:lstStyle/>
                    <a:p>
                      <a:pPr rtl="1"/>
                      <a:r>
                        <a:rPr lang="en-US" sz="2000" dirty="0" smtClean="0"/>
                        <a:t>Are complaint investigations documented and do they include investigation steps, findings, and follow-up steps, if required?  Are dates included for each entry?</a:t>
                      </a:r>
                      <a:endParaRPr lang="ar-JO" sz="2000"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r" rtl="1"/>
            <a:r>
              <a:rPr lang="ar-JO" b="1" dirty="0" smtClean="0"/>
              <a:t>تستخدم هذه القائمة في المساعدة على إجراء تدقيق دوري على مصنع ينتج منتجات دوائية.</a:t>
            </a:r>
          </a:p>
          <a:p>
            <a:pPr algn="r" rtl="1"/>
            <a:r>
              <a:rPr lang="ar-JO" b="1" dirty="0" smtClean="0"/>
              <a:t>تخضع النتيجة النهائية للتدقيق لتقديرات المدقق. </a:t>
            </a:r>
          </a:p>
          <a:p>
            <a:pPr algn="r" rtl="1"/>
            <a:r>
              <a:rPr lang="ar-JO" b="1" dirty="0" smtClean="0"/>
              <a:t>يمكن الإستفادة من القائمة في عملية تدقيق ذاتي.</a:t>
            </a:r>
            <a:endParaRPr lang="ar-JO"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pPr algn="r" rtl="1"/>
            <a:r>
              <a:rPr lang="ar-JO" b="1" dirty="0" smtClean="0"/>
              <a:t>قبل البدء بالتدقيق.. خطط التدقيق.</a:t>
            </a:r>
          </a:p>
          <a:p>
            <a:pPr algn="r" rtl="1"/>
            <a:r>
              <a:rPr lang="ar-JO" b="1" dirty="0" smtClean="0"/>
              <a:t>تعرف على المصنع ومنتجاته وإدراته.</a:t>
            </a:r>
          </a:p>
          <a:p>
            <a:pPr algn="r" rtl="1"/>
            <a:r>
              <a:rPr lang="ar-JO" b="1" dirty="0" smtClean="0"/>
              <a:t>راجع التدقيقات السابقة.</a:t>
            </a:r>
          </a:p>
          <a:p>
            <a:pPr algn="r" rtl="1"/>
            <a:r>
              <a:rPr lang="ar-JO" b="1" dirty="0" smtClean="0"/>
              <a:t>لاحظ مواطن الضعف التي تشكل مصدراً للمشاكل والإنحرافات.</a:t>
            </a:r>
          </a:p>
          <a:p>
            <a:pPr algn="r" rtl="1"/>
            <a:r>
              <a:rPr lang="ar-JO" b="1" dirty="0" smtClean="0"/>
              <a:t>راجع الخطط التصحيحية التي وضعتها الإدارة في التدقيق السابق.</a:t>
            </a:r>
          </a:p>
          <a:p>
            <a:pPr algn="r" rtl="1"/>
            <a:endParaRPr lang="ar-JO"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228600" y="1371600"/>
            <a:ext cx="8458200" cy="5105400"/>
          </a:xfrm>
        </p:spPr>
        <p:txBody>
          <a:bodyPr>
            <a:normAutofit fontScale="92500" lnSpcReduction="10000"/>
          </a:bodyPr>
          <a:lstStyle/>
          <a:p>
            <a:pPr algn="r" rtl="1"/>
            <a:r>
              <a:rPr lang="ar-JO" b="1" dirty="0" smtClean="0"/>
              <a:t>إستخدم دفتر ملاحظات.</a:t>
            </a:r>
          </a:p>
          <a:p>
            <a:pPr algn="r" rtl="1"/>
            <a:r>
              <a:rPr lang="ar-JO" b="1" dirty="0" smtClean="0"/>
              <a:t>يجب أن لاتفهم هذه القائمة على أنها بديل للإطلاع على إرشادات الممارسة الجيدة –</a:t>
            </a:r>
            <a:r>
              <a:rPr lang="en-US" b="1" dirty="0" smtClean="0"/>
              <a:t>GMP Guidelines </a:t>
            </a:r>
            <a:endParaRPr lang="ar-JO" b="1" dirty="0" smtClean="0"/>
          </a:p>
          <a:p>
            <a:pPr algn="r" rtl="1"/>
            <a:r>
              <a:rPr lang="ar-JO" b="1" dirty="0" smtClean="0"/>
              <a:t>يمكن تقبل عدة إجابات لسؤال واحد... لوجود أكثر من منتج أو أكثر من خط إنتاج.</a:t>
            </a:r>
          </a:p>
          <a:p>
            <a:pPr algn="r" rtl="1"/>
            <a:r>
              <a:rPr lang="ar-JO" b="1" dirty="0" smtClean="0"/>
              <a:t>ينبغي إختيار ثلاثة وجبات إنتاجية للتحليل:</a:t>
            </a:r>
          </a:p>
          <a:p>
            <a:pPr algn="r" rtl="1">
              <a:buFont typeface="Wingdings" pitchFamily="2" charset="2"/>
              <a:buChar char="ü"/>
            </a:pPr>
            <a:r>
              <a:rPr lang="ar-JO" b="1" dirty="0" smtClean="0"/>
              <a:t>متابعة مكونات المنتج</a:t>
            </a:r>
          </a:p>
          <a:p>
            <a:pPr algn="r" rtl="1">
              <a:buFont typeface="Wingdings" pitchFamily="2" charset="2"/>
              <a:buChar char="ü"/>
            </a:pPr>
            <a:r>
              <a:rPr lang="ar-JO" b="1" dirty="0" smtClean="0"/>
              <a:t>توثيق إختبارات المنتجات أثناء التصنيع – </a:t>
            </a:r>
            <a:r>
              <a:rPr lang="en-US" b="1" dirty="0" smtClean="0"/>
              <a:t> work in process</a:t>
            </a:r>
            <a:endParaRPr lang="ar-JO" b="1" dirty="0" smtClean="0"/>
          </a:p>
          <a:p>
            <a:pPr algn="r" rtl="1">
              <a:buFont typeface="Wingdings" pitchFamily="2" charset="2"/>
              <a:buChar char="ü"/>
            </a:pPr>
            <a:r>
              <a:rPr lang="ar-JO" b="1" dirty="0" smtClean="0"/>
              <a:t>سجلات التخزين والتوزيع </a:t>
            </a:r>
          </a:p>
          <a:p>
            <a:pPr algn="r" rtl="1"/>
            <a:r>
              <a:rPr lang="ar-JO" b="1" dirty="0" smtClean="0"/>
              <a:t>ينصح بمنح المواضيع الكبيرة وقتاً أكبر.   </a:t>
            </a:r>
            <a:endParaRPr lang="ar-JO"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0"/>
          <a:ext cx="9144001" cy="6954520"/>
        </p:xfrm>
        <a:graphic>
          <a:graphicData uri="http://schemas.openxmlformats.org/drawingml/2006/table">
            <a:tbl>
              <a:tblPr firstRow="1" bandRow="1">
                <a:tableStyleId>{5C22544A-7EE6-4342-B048-85BDC9FD1C3A}</a:tableStyleId>
              </a:tblPr>
              <a:tblGrid>
                <a:gridCol w="931334"/>
                <a:gridCol w="7196667"/>
                <a:gridCol w="1016000"/>
              </a:tblGrid>
              <a:tr h="533400">
                <a:tc>
                  <a:txBody>
                    <a:bodyPr/>
                    <a:lstStyle/>
                    <a:p>
                      <a:pPr rtl="1"/>
                      <a:r>
                        <a:rPr lang="en-US" dirty="0" smtClean="0"/>
                        <a:t>Q</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50520">
                <a:tc>
                  <a:txBody>
                    <a:bodyPr/>
                    <a:lstStyle/>
                    <a:p>
                      <a:pPr rtl="1"/>
                      <a:r>
                        <a:rPr lang="en-US" dirty="0" smtClean="0"/>
                        <a:t>1.0</a:t>
                      </a:r>
                      <a:endParaRPr lang="ar-JO" dirty="0"/>
                    </a:p>
                  </a:txBody>
                  <a:tcPr/>
                </a:tc>
                <a:tc>
                  <a:txBody>
                    <a:bodyPr/>
                    <a:lstStyle/>
                    <a:p>
                      <a:pPr rtl="1"/>
                      <a:r>
                        <a:rPr lang="en-US" b="1" dirty="0" smtClean="0"/>
                        <a:t>General Controls</a:t>
                      </a:r>
                      <a:endParaRPr lang="ar-JO" dirty="0"/>
                    </a:p>
                  </a:txBody>
                  <a:tcPr/>
                </a:tc>
                <a:tc>
                  <a:txBody>
                    <a:bodyPr/>
                    <a:lstStyle/>
                    <a:p>
                      <a:pPr rtl="1"/>
                      <a:endParaRPr lang="ar-JO"/>
                    </a:p>
                  </a:txBody>
                  <a:tcPr/>
                </a:tc>
              </a:tr>
              <a:tr h="370840">
                <a:tc>
                  <a:txBody>
                    <a:bodyPr/>
                    <a:lstStyle/>
                    <a:p>
                      <a:pPr rtl="1"/>
                      <a:endParaRPr lang="ar-JO"/>
                    </a:p>
                  </a:txBody>
                  <a:tcPr/>
                </a:tc>
                <a:tc>
                  <a:txBody>
                    <a:bodyPr/>
                    <a:lstStyle/>
                    <a:p>
                      <a:pPr rtl="1"/>
                      <a:r>
                        <a:rPr lang="en-US" dirty="0" smtClean="0"/>
                        <a:t>Does the facility and its departments (organizational units) operate in a state of control as defined by the GMP regulations?</a:t>
                      </a:r>
                      <a:endParaRPr lang="ar-JO" dirty="0"/>
                    </a:p>
                  </a:txBody>
                  <a:tcPr/>
                </a:tc>
                <a:tc>
                  <a:txBody>
                    <a:bodyPr/>
                    <a:lstStyle/>
                    <a:p>
                      <a:pPr rtl="1"/>
                      <a:endParaRPr lang="ar-JO"/>
                    </a:p>
                  </a:txBody>
                  <a:tcPr/>
                </a:tc>
              </a:tr>
              <a:tr h="370840">
                <a:tc>
                  <a:txBody>
                    <a:bodyPr/>
                    <a:lstStyle/>
                    <a:p>
                      <a:pPr rtl="1"/>
                      <a:r>
                        <a:rPr lang="en-US" dirty="0" smtClean="0"/>
                        <a:t>1.1</a:t>
                      </a:r>
                      <a:endParaRPr lang="ar-JO" dirty="0"/>
                    </a:p>
                  </a:txBody>
                  <a:tcPr/>
                </a:tc>
                <a:tc>
                  <a:txBody>
                    <a:bodyPr/>
                    <a:lstStyle/>
                    <a:p>
                      <a:pPr rtl="1"/>
                      <a:r>
                        <a:rPr lang="en-US" b="1" dirty="0" smtClean="0"/>
                        <a:t>Organizational &amp; Management Responsibilities</a:t>
                      </a:r>
                      <a:endParaRPr lang="ar-JO" dirty="0"/>
                    </a:p>
                  </a:txBody>
                  <a:tcPr/>
                </a:tc>
                <a:tc>
                  <a:txBody>
                    <a:bodyPr/>
                    <a:lstStyle/>
                    <a:p>
                      <a:pPr rtl="1"/>
                      <a:endParaRPr lang="ar-JO"/>
                    </a:p>
                  </a:txBody>
                  <a:tcPr/>
                </a:tc>
              </a:tr>
              <a:tr h="370840">
                <a:tc>
                  <a:txBody>
                    <a:bodyPr/>
                    <a:lstStyle/>
                    <a:p>
                      <a:pPr rtl="1"/>
                      <a:r>
                        <a:rPr lang="en-US" dirty="0" smtClean="0"/>
                        <a:t>1.101</a:t>
                      </a:r>
                      <a:endParaRPr lang="ar-JO" dirty="0"/>
                    </a:p>
                  </a:txBody>
                  <a:tcPr/>
                </a:tc>
                <a:tc>
                  <a:txBody>
                    <a:bodyPr/>
                    <a:lstStyle/>
                    <a:p>
                      <a:pPr rtl="1"/>
                      <a:r>
                        <a:rPr lang="en-US" dirty="0" smtClean="0"/>
                        <a:t>Does this facility/business unit operate under a facility or corporate quality policy?</a:t>
                      </a:r>
                      <a:endParaRPr lang="ar-JO" dirty="0"/>
                    </a:p>
                  </a:txBody>
                  <a:tcPr/>
                </a:tc>
                <a:tc>
                  <a:txBody>
                    <a:bodyPr/>
                    <a:lstStyle/>
                    <a:p>
                      <a:pPr rtl="1"/>
                      <a:endParaRPr lang="ar-JO"/>
                    </a:p>
                  </a:txBody>
                  <a:tcPr/>
                </a:tc>
              </a:tr>
              <a:tr h="370840">
                <a:tc>
                  <a:txBody>
                    <a:bodyPr/>
                    <a:lstStyle/>
                    <a:p>
                      <a:pPr rtl="1"/>
                      <a:r>
                        <a:rPr lang="en-US" dirty="0" smtClean="0"/>
                        <a:t>1.102</a:t>
                      </a:r>
                      <a:endParaRPr lang="ar-JO" dirty="0"/>
                    </a:p>
                  </a:txBody>
                  <a:tcPr/>
                </a:tc>
                <a:tc>
                  <a:txBody>
                    <a:bodyPr/>
                    <a:lstStyle/>
                    <a:p>
                      <a:pPr rtl="1"/>
                      <a:r>
                        <a:rPr lang="en-US" dirty="0" smtClean="0"/>
                        <a:t>Does a Quality Assurance unit (department) exist as a separate organizational entity?</a:t>
                      </a:r>
                      <a:endParaRPr lang="ar-JO" dirty="0"/>
                    </a:p>
                  </a:txBody>
                  <a:tcPr/>
                </a:tc>
                <a:tc>
                  <a:txBody>
                    <a:bodyPr/>
                    <a:lstStyle/>
                    <a:p>
                      <a:pPr rtl="1"/>
                      <a:endParaRPr lang="ar-JO"/>
                    </a:p>
                  </a:txBody>
                  <a:tcPr/>
                </a:tc>
              </a:tr>
              <a:tr h="370840">
                <a:tc>
                  <a:txBody>
                    <a:bodyPr/>
                    <a:lstStyle/>
                    <a:p>
                      <a:pPr rtl="1"/>
                      <a:r>
                        <a:rPr lang="en-US" dirty="0" smtClean="0"/>
                        <a:t>1.103</a:t>
                      </a:r>
                      <a:endParaRPr lang="ar-JO" dirty="0"/>
                    </a:p>
                  </a:txBody>
                  <a:tcPr/>
                </a:tc>
                <a:tc>
                  <a:txBody>
                    <a:bodyPr/>
                    <a:lstStyle/>
                    <a:p>
                      <a:pPr rtl="1"/>
                      <a:r>
                        <a:rPr lang="en-US" dirty="0" smtClean="0"/>
                        <a:t>Does the Quality Assurance unit </a:t>
                      </a:r>
                      <a:r>
                        <a:rPr lang="en-US" u="sng" dirty="0" smtClean="0"/>
                        <a:t>alone</a:t>
                      </a:r>
                      <a:r>
                        <a:rPr lang="en-US" dirty="0" smtClean="0"/>
                        <a:t> have both the authority and responsibility to approve or reject all components, drug product containers and closures, in-process materials, packaging materials, labeling and drug products?</a:t>
                      </a:r>
                      <a:endParaRPr lang="ar-JO" dirty="0"/>
                    </a:p>
                  </a:txBody>
                  <a:tcPr/>
                </a:tc>
                <a:tc>
                  <a:txBody>
                    <a:bodyPr/>
                    <a:lstStyle/>
                    <a:p>
                      <a:pPr rtl="1"/>
                      <a:endParaRPr lang="ar-JO"/>
                    </a:p>
                  </a:txBody>
                  <a:tcPr/>
                </a:tc>
              </a:tr>
              <a:tr h="370840">
                <a:tc>
                  <a:txBody>
                    <a:bodyPr/>
                    <a:lstStyle/>
                    <a:p>
                      <a:pPr rtl="1"/>
                      <a:r>
                        <a:rPr lang="en-US" dirty="0" smtClean="0"/>
                        <a:t>1.104</a:t>
                      </a:r>
                      <a:endParaRPr lang="ar-JO" dirty="0"/>
                    </a:p>
                  </a:txBody>
                  <a:tcPr/>
                </a:tc>
                <a:tc>
                  <a:txBody>
                    <a:bodyPr/>
                    <a:lstStyle/>
                    <a:p>
                      <a:pPr rtl="1"/>
                      <a:r>
                        <a:rPr lang="en-US" dirty="0" smtClean="0"/>
                        <a:t>Does the QA department or unit routinely review production records to ensure that procedures were followed and properly documented?</a:t>
                      </a:r>
                      <a:endParaRPr lang="ar-JO" dirty="0"/>
                    </a:p>
                  </a:txBody>
                  <a:tcPr/>
                </a:tc>
                <a:tc>
                  <a:txBody>
                    <a:bodyPr/>
                    <a:lstStyle/>
                    <a:p>
                      <a:pPr rtl="1"/>
                      <a:endParaRPr lang="ar-JO"/>
                    </a:p>
                  </a:txBody>
                  <a:tcPr/>
                </a:tc>
              </a:tr>
              <a:tr h="370840">
                <a:tc>
                  <a:txBody>
                    <a:bodyPr/>
                    <a:lstStyle/>
                    <a:p>
                      <a:pPr rtl="1"/>
                      <a:r>
                        <a:rPr lang="en-US" dirty="0" smtClean="0"/>
                        <a:t>1.105</a:t>
                      </a:r>
                      <a:endParaRPr lang="ar-JO" dirty="0"/>
                    </a:p>
                  </a:txBody>
                  <a:tcPr/>
                </a:tc>
                <a:tc>
                  <a:txBody>
                    <a:bodyPr/>
                    <a:lstStyle/>
                    <a:p>
                      <a:pPr rtl="1"/>
                      <a:r>
                        <a:rPr lang="en-US" dirty="0" smtClean="0"/>
                        <a:t>Are adequate laboratory space, equipment, and qualified personnel available for required testing?</a:t>
                      </a:r>
                      <a:endParaRPr lang="ar-JO" dirty="0"/>
                    </a:p>
                  </a:txBody>
                  <a:tcPr/>
                </a:tc>
                <a:tc>
                  <a:txBody>
                    <a:bodyPr/>
                    <a:lstStyle/>
                    <a:p>
                      <a:pPr rtl="1"/>
                      <a:endParaRPr lang="ar-JO"/>
                    </a:p>
                  </a:txBody>
                  <a:tcPr/>
                </a:tc>
              </a:tr>
              <a:tr h="370840">
                <a:tc>
                  <a:txBody>
                    <a:bodyPr/>
                    <a:lstStyle/>
                    <a:p>
                      <a:pPr rtl="1"/>
                      <a:r>
                        <a:rPr lang="en-US" dirty="0" smtClean="0"/>
                        <a:t>1.106</a:t>
                      </a:r>
                      <a:endParaRPr lang="ar-JO" dirty="0"/>
                    </a:p>
                  </a:txBody>
                  <a:tcPr/>
                </a:tc>
                <a:tc>
                  <a:txBody>
                    <a:bodyPr/>
                    <a:lstStyle/>
                    <a:p>
                      <a:pPr rtl="1"/>
                      <a:r>
                        <a:rPr lang="en-US" dirty="0" smtClean="0"/>
                        <a:t>If any portion of testing is performed by a contractor, has the Quality Assurance unit inspected the contractor’s site and verified that the laboratory space, equipment, qualified personnel and procedures are adequate?</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76201"/>
          <a:ext cx="9144000" cy="6883400"/>
        </p:xfrm>
        <a:graphic>
          <a:graphicData uri="http://schemas.openxmlformats.org/drawingml/2006/table">
            <a:tbl>
              <a:tblPr firstRow="1" bandRow="1">
                <a:tableStyleId>{5C22544A-7EE6-4342-B048-85BDC9FD1C3A}</a:tableStyleId>
              </a:tblPr>
              <a:tblGrid>
                <a:gridCol w="931334"/>
                <a:gridCol w="7196666"/>
                <a:gridCol w="1016000"/>
              </a:tblGrid>
              <a:tr h="533399">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1.107</a:t>
                      </a:r>
                      <a:endParaRPr lang="ar-JO" dirty="0"/>
                    </a:p>
                  </a:txBody>
                  <a:tcPr/>
                </a:tc>
                <a:tc>
                  <a:txBody>
                    <a:bodyPr/>
                    <a:lstStyle/>
                    <a:p>
                      <a:pPr rtl="1"/>
                      <a:r>
                        <a:rPr lang="en-US" dirty="0" smtClean="0"/>
                        <a:t>Date of last inspection:____________________</a:t>
                      </a:r>
                      <a:endParaRPr lang="ar-JO" dirty="0"/>
                    </a:p>
                  </a:txBody>
                  <a:tcPr/>
                </a:tc>
                <a:tc>
                  <a:txBody>
                    <a:bodyPr/>
                    <a:lstStyle/>
                    <a:p>
                      <a:pPr rtl="1"/>
                      <a:endParaRPr lang="ar-JO"/>
                    </a:p>
                  </a:txBody>
                  <a:tcPr/>
                </a:tc>
              </a:tr>
              <a:tr h="370840">
                <a:tc>
                  <a:txBody>
                    <a:bodyPr/>
                    <a:lstStyle/>
                    <a:p>
                      <a:pPr rtl="1"/>
                      <a:r>
                        <a:rPr lang="en-US" dirty="0" smtClean="0"/>
                        <a:t>1.108</a:t>
                      </a:r>
                      <a:endParaRPr lang="ar-JO" dirty="0"/>
                    </a:p>
                  </a:txBody>
                  <a:tcPr/>
                </a:tc>
                <a:tc>
                  <a:txBody>
                    <a:bodyPr/>
                    <a:lstStyle/>
                    <a:p>
                      <a:pPr rtl="1"/>
                      <a:r>
                        <a:rPr lang="en-US" dirty="0" smtClean="0"/>
                        <a:t>Are all QA procedures in writing?</a:t>
                      </a:r>
                      <a:endParaRPr lang="ar-JO" dirty="0"/>
                    </a:p>
                  </a:txBody>
                  <a:tcPr/>
                </a:tc>
                <a:tc>
                  <a:txBody>
                    <a:bodyPr/>
                    <a:lstStyle/>
                    <a:p>
                      <a:pPr rtl="1"/>
                      <a:endParaRPr lang="ar-JO"/>
                    </a:p>
                  </a:txBody>
                  <a:tcPr/>
                </a:tc>
              </a:tr>
              <a:tr h="370840">
                <a:tc>
                  <a:txBody>
                    <a:bodyPr/>
                    <a:lstStyle/>
                    <a:p>
                      <a:pPr rtl="1"/>
                      <a:r>
                        <a:rPr lang="en-US" dirty="0" smtClean="0"/>
                        <a:t>1.109</a:t>
                      </a:r>
                      <a:endParaRPr lang="ar-JO" dirty="0"/>
                    </a:p>
                  </a:txBody>
                  <a:tcPr/>
                </a:tc>
                <a:tc>
                  <a:txBody>
                    <a:bodyPr/>
                    <a:lstStyle/>
                    <a:p>
                      <a:pPr rtl="1"/>
                      <a:r>
                        <a:rPr lang="en-US" dirty="0" smtClean="0"/>
                        <a:t>Are all QA responsibilities in writing?</a:t>
                      </a:r>
                      <a:endParaRPr lang="ar-JO" dirty="0"/>
                    </a:p>
                  </a:txBody>
                  <a:tcPr/>
                </a:tc>
                <a:tc>
                  <a:txBody>
                    <a:bodyPr/>
                    <a:lstStyle/>
                    <a:p>
                      <a:pPr rtl="1"/>
                      <a:endParaRPr lang="ar-JO"/>
                    </a:p>
                  </a:txBody>
                  <a:tcPr/>
                </a:tc>
              </a:tr>
              <a:tr h="370840">
                <a:tc>
                  <a:txBody>
                    <a:bodyPr/>
                    <a:lstStyle/>
                    <a:p>
                      <a:pPr rtl="1"/>
                      <a:r>
                        <a:rPr lang="en-US" dirty="0" smtClean="0"/>
                        <a:t>1.110</a:t>
                      </a:r>
                      <a:endParaRPr lang="ar-JO" dirty="0"/>
                    </a:p>
                  </a:txBody>
                  <a:tcPr/>
                </a:tc>
                <a:tc>
                  <a:txBody>
                    <a:bodyPr/>
                    <a:lstStyle/>
                    <a:p>
                      <a:pPr rtl="1"/>
                      <a:r>
                        <a:rPr lang="en-US" dirty="0" smtClean="0"/>
                        <a:t>Are all written QA procedures current and approved? (Review log of procedures)</a:t>
                      </a:r>
                      <a:endParaRPr lang="ar-JO" dirty="0"/>
                    </a:p>
                  </a:txBody>
                  <a:tcPr/>
                </a:tc>
                <a:tc>
                  <a:txBody>
                    <a:bodyPr/>
                    <a:lstStyle/>
                    <a:p>
                      <a:pPr rtl="1"/>
                      <a:endParaRPr lang="ar-JO"/>
                    </a:p>
                  </a:txBody>
                  <a:tcPr/>
                </a:tc>
              </a:tr>
              <a:tr h="370840">
                <a:tc>
                  <a:txBody>
                    <a:bodyPr/>
                    <a:lstStyle/>
                    <a:p>
                      <a:pPr rtl="1"/>
                      <a:r>
                        <a:rPr lang="en-US" dirty="0" smtClean="0"/>
                        <a:t>1.111</a:t>
                      </a:r>
                      <a:endParaRPr lang="ar-JO" dirty="0"/>
                    </a:p>
                  </a:txBody>
                  <a:tcPr/>
                </a:tc>
                <a:tc>
                  <a:txBody>
                    <a:bodyPr/>
                    <a:lstStyle/>
                    <a:p>
                      <a:pPr rtl="1"/>
                      <a:r>
                        <a:rPr lang="en-US" dirty="0" smtClean="0"/>
                        <a:t>Are the procedures followed? (Examine records to ensure consistent record-keeping that adequately documents testing.)</a:t>
                      </a:r>
                      <a:endParaRPr lang="ar-JO" dirty="0"/>
                    </a:p>
                  </a:txBody>
                  <a:tcPr/>
                </a:tc>
                <a:tc>
                  <a:txBody>
                    <a:bodyPr/>
                    <a:lstStyle/>
                    <a:p>
                      <a:pPr rtl="1"/>
                      <a:endParaRPr lang="ar-JO"/>
                    </a:p>
                  </a:txBody>
                  <a:tcPr/>
                </a:tc>
              </a:tr>
              <a:tr h="370840">
                <a:tc>
                  <a:txBody>
                    <a:bodyPr/>
                    <a:lstStyle/>
                    <a:p>
                      <a:pPr rtl="1"/>
                      <a:r>
                        <a:rPr lang="en-US" dirty="0" smtClean="0"/>
                        <a:t>1.112</a:t>
                      </a:r>
                      <a:endParaRPr lang="ar-JO" dirty="0"/>
                    </a:p>
                  </a:txBody>
                  <a:tcPr/>
                </a:tc>
                <a:tc>
                  <a:txBody>
                    <a:bodyPr/>
                    <a:lstStyle/>
                    <a:p>
                      <a:pPr rtl="1"/>
                      <a:r>
                        <a:rPr lang="en-US" dirty="0" smtClean="0"/>
                        <a:t>Are QA supervisory personnel qualified by way of training and experience?</a:t>
                      </a:r>
                      <a:endParaRPr lang="ar-JO" dirty="0"/>
                    </a:p>
                  </a:txBody>
                  <a:tcPr/>
                </a:tc>
                <a:tc>
                  <a:txBody>
                    <a:bodyPr/>
                    <a:lstStyle/>
                    <a:p>
                      <a:pPr rtl="1"/>
                      <a:endParaRPr lang="ar-JO"/>
                    </a:p>
                  </a:txBody>
                  <a:tcPr/>
                </a:tc>
              </a:tr>
              <a:tr h="370840">
                <a:tc>
                  <a:txBody>
                    <a:bodyPr/>
                    <a:lstStyle/>
                    <a:p>
                      <a:pPr rtl="1"/>
                      <a:r>
                        <a:rPr lang="en-US" dirty="0" smtClean="0"/>
                        <a:t>1.113</a:t>
                      </a:r>
                      <a:endParaRPr lang="ar-JO" dirty="0"/>
                    </a:p>
                  </a:txBody>
                  <a:tcPr/>
                </a:tc>
                <a:tc>
                  <a:txBody>
                    <a:bodyPr/>
                    <a:lstStyle/>
                    <a:p>
                      <a:pPr rtl="1"/>
                      <a:r>
                        <a:rPr lang="en-US" dirty="0" smtClean="0"/>
                        <a:t>Are other QA personnel, e.g., chemists, analysts, laboratory technicians) qualified by way of training and experience?</a:t>
                      </a:r>
                      <a:endParaRPr lang="ar-JO" dirty="0"/>
                    </a:p>
                  </a:txBody>
                  <a:tcPr/>
                </a:tc>
                <a:tc>
                  <a:txBody>
                    <a:bodyPr/>
                    <a:lstStyle/>
                    <a:p>
                      <a:pPr rtl="1"/>
                      <a:endParaRPr lang="ar-JO"/>
                    </a:p>
                  </a:txBody>
                  <a:tcPr/>
                </a:tc>
              </a:tr>
              <a:tr h="370840">
                <a:tc>
                  <a:txBody>
                    <a:bodyPr/>
                    <a:lstStyle/>
                    <a:p>
                      <a:pPr rtl="1"/>
                      <a:r>
                        <a:rPr lang="en-US" dirty="0" smtClean="0"/>
                        <a:t>1.2</a:t>
                      </a:r>
                      <a:endParaRPr lang="ar-JO" dirty="0"/>
                    </a:p>
                  </a:txBody>
                  <a:tcPr/>
                </a:tc>
                <a:tc>
                  <a:txBody>
                    <a:bodyPr/>
                    <a:lstStyle/>
                    <a:p>
                      <a:pPr rtl="1"/>
                      <a:r>
                        <a:rPr lang="en-US" b="1" dirty="0" smtClean="0"/>
                        <a:t>Document Control Program</a:t>
                      </a:r>
                      <a:endParaRPr lang="ar-JO" dirty="0"/>
                    </a:p>
                  </a:txBody>
                  <a:tcPr/>
                </a:tc>
                <a:tc>
                  <a:txBody>
                    <a:bodyPr/>
                    <a:lstStyle/>
                    <a:p>
                      <a:pPr rtl="1"/>
                      <a:endParaRPr lang="ar-JO"/>
                    </a:p>
                  </a:txBody>
                  <a:tcPr/>
                </a:tc>
              </a:tr>
              <a:tr h="370840">
                <a:tc>
                  <a:txBody>
                    <a:bodyPr/>
                    <a:lstStyle/>
                    <a:p>
                      <a:pPr rtl="1"/>
                      <a:r>
                        <a:rPr lang="en-US" dirty="0" smtClean="0"/>
                        <a:t>1.201</a:t>
                      </a:r>
                      <a:endParaRPr lang="ar-JO" dirty="0"/>
                    </a:p>
                  </a:txBody>
                  <a:tcPr/>
                </a:tc>
                <a:tc>
                  <a:txBody>
                    <a:bodyPr/>
                    <a:lstStyle/>
                    <a:p>
                      <a:pPr rtl="1"/>
                      <a:r>
                        <a:rPr lang="en-US" dirty="0" smtClean="0"/>
                        <a:t>Does the QA unit have a person or department specifically charged with the responsibility of designing, revising, and obtaining approval for production and testing procedures, forms, and records?</a:t>
                      </a:r>
                      <a:endParaRPr lang="ar-JO" dirty="0"/>
                    </a:p>
                  </a:txBody>
                  <a:tcPr/>
                </a:tc>
                <a:tc>
                  <a:txBody>
                    <a:bodyPr/>
                    <a:lstStyle/>
                    <a:p>
                      <a:pPr rtl="1"/>
                      <a:endParaRPr lang="ar-JO" dirty="0"/>
                    </a:p>
                  </a:txBody>
                  <a:tcPr/>
                </a:tc>
              </a:tr>
              <a:tr h="370840">
                <a:tc>
                  <a:txBody>
                    <a:bodyPr/>
                    <a:lstStyle/>
                    <a:p>
                      <a:pPr rtl="1"/>
                      <a:r>
                        <a:rPr lang="en-US" dirty="0" smtClean="0"/>
                        <a:t>1.202</a:t>
                      </a:r>
                      <a:endParaRPr lang="ar-JO" dirty="0"/>
                    </a:p>
                  </a:txBody>
                  <a:tcPr/>
                </a:tc>
                <a:tc>
                  <a:txBody>
                    <a:bodyPr/>
                    <a:lstStyle/>
                    <a:p>
                      <a:pPr rtl="1"/>
                      <a:r>
                        <a:rPr lang="en-US" dirty="0" smtClean="0"/>
                        <a:t>Does a written SOP, which identifies how the form is to be completed and who signs and countersigns, exist for each record or form?</a:t>
                      </a:r>
                      <a:endParaRPr lang="ar-JO" dirty="0"/>
                    </a:p>
                  </a:txBody>
                  <a:tcPr/>
                </a:tc>
                <a:tc>
                  <a:txBody>
                    <a:bodyPr/>
                    <a:lstStyle/>
                    <a:p>
                      <a:pPr rtl="1"/>
                      <a:endParaRPr lang="ar-JO" dirty="0"/>
                    </a:p>
                  </a:txBody>
                  <a:tcPr/>
                </a:tc>
              </a:tr>
              <a:tr h="370840">
                <a:tc>
                  <a:txBody>
                    <a:bodyPr/>
                    <a:lstStyle/>
                    <a:p>
                      <a:pPr rtl="1"/>
                      <a:r>
                        <a:rPr lang="en-US" dirty="0" smtClean="0"/>
                        <a:t>1.203</a:t>
                      </a:r>
                      <a:endParaRPr lang="ar-JO" dirty="0"/>
                    </a:p>
                  </a:txBody>
                  <a:tcPr/>
                </a:tc>
                <a:tc>
                  <a:txBody>
                    <a:bodyPr/>
                    <a:lstStyle/>
                    <a:p>
                      <a:pPr rtl="1"/>
                      <a:r>
                        <a:rPr lang="en-US" dirty="0" smtClean="0"/>
                        <a:t>Is the production batch record and release test results reviewed for accuracy and completeness </a:t>
                      </a:r>
                      <a:r>
                        <a:rPr lang="en-US" u="sng" dirty="0" smtClean="0"/>
                        <a:t>before</a:t>
                      </a:r>
                      <a:r>
                        <a:rPr lang="en-US" dirty="0" smtClean="0"/>
                        <a:t> a batch/lot of finished product is released?</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graphicFrame>
        <p:nvGraphicFramePr>
          <p:cNvPr id="5" name="Content Placeholder 4"/>
          <p:cNvGraphicFramePr>
            <a:graphicFrameLocks noGrp="1"/>
          </p:cNvGraphicFramePr>
          <p:nvPr>
            <p:ph idx="1"/>
          </p:nvPr>
        </p:nvGraphicFramePr>
        <p:xfrm>
          <a:off x="0" y="228600"/>
          <a:ext cx="9144000" cy="6553200"/>
        </p:xfrm>
        <a:graphic>
          <a:graphicData uri="http://schemas.openxmlformats.org/drawingml/2006/table">
            <a:tbl>
              <a:tblPr firstRow="1" bandRow="1">
                <a:tableStyleId>{5C22544A-7EE6-4342-B048-85BDC9FD1C3A}</a:tableStyleId>
              </a:tblPr>
              <a:tblGrid>
                <a:gridCol w="931333"/>
                <a:gridCol w="7196667"/>
                <a:gridCol w="1016000"/>
              </a:tblGrid>
              <a:tr h="685800">
                <a:tc>
                  <a:txBody>
                    <a:bodyPr/>
                    <a:lstStyle/>
                    <a:p>
                      <a:pPr rtl="1"/>
                      <a:r>
                        <a:rPr lang="en-US" dirty="0" smtClean="0"/>
                        <a:t>Question</a:t>
                      </a:r>
                      <a:r>
                        <a:rPr lang="en-US" baseline="0" dirty="0" smtClean="0"/>
                        <a:t> No</a:t>
                      </a:r>
                      <a:endParaRPr lang="ar-JO" dirty="0"/>
                    </a:p>
                  </a:txBody>
                  <a:tcPr/>
                </a:tc>
                <a:tc>
                  <a:txBody>
                    <a:bodyPr/>
                    <a:lstStyle/>
                    <a:p>
                      <a:pPr rtl="1"/>
                      <a:r>
                        <a:rPr lang="en-US" dirty="0" smtClean="0"/>
                        <a:t>Instructions/questions</a:t>
                      </a:r>
                      <a:endParaRPr lang="ar-JO" dirty="0"/>
                    </a:p>
                  </a:txBody>
                  <a:tcPr/>
                </a:tc>
                <a:tc>
                  <a:txBody>
                    <a:bodyPr/>
                    <a:lstStyle/>
                    <a:p>
                      <a:pPr rtl="1"/>
                      <a:r>
                        <a:rPr lang="en-US" dirty="0" smtClean="0"/>
                        <a:t>Yes/no/</a:t>
                      </a:r>
                      <a:r>
                        <a:rPr lang="en-US" dirty="0" err="1" smtClean="0"/>
                        <a:t>na</a:t>
                      </a:r>
                      <a:endParaRPr lang="ar-JO" dirty="0"/>
                    </a:p>
                  </a:txBody>
                  <a:tcPr/>
                </a:tc>
              </a:tr>
              <a:tr h="370840">
                <a:tc>
                  <a:txBody>
                    <a:bodyPr/>
                    <a:lstStyle/>
                    <a:p>
                      <a:pPr rtl="1"/>
                      <a:r>
                        <a:rPr lang="en-US" dirty="0" smtClean="0"/>
                        <a:t>1.3</a:t>
                      </a:r>
                      <a:endParaRPr lang="ar-JO" dirty="0"/>
                    </a:p>
                  </a:txBody>
                  <a:tcPr/>
                </a:tc>
                <a:tc>
                  <a:txBody>
                    <a:bodyPr/>
                    <a:lstStyle/>
                    <a:p>
                      <a:pPr rtl="1"/>
                      <a:r>
                        <a:rPr lang="en-US" b="1" dirty="0" smtClean="0"/>
                        <a:t>Employee Orientation, Quality Awareness, and Job Training</a:t>
                      </a:r>
                      <a:endParaRPr lang="ar-JO" dirty="0"/>
                    </a:p>
                  </a:txBody>
                  <a:tcPr/>
                </a:tc>
                <a:tc>
                  <a:txBody>
                    <a:bodyPr/>
                    <a:lstStyle/>
                    <a:p>
                      <a:pPr rtl="1"/>
                      <a:endParaRPr lang="ar-JO"/>
                    </a:p>
                  </a:txBody>
                  <a:tcPr/>
                </a:tc>
              </a:tr>
              <a:tr h="370840">
                <a:tc>
                  <a:txBody>
                    <a:bodyPr/>
                    <a:lstStyle/>
                    <a:p>
                      <a:pPr rtl="1"/>
                      <a:r>
                        <a:rPr lang="en-US" dirty="0" smtClean="0"/>
                        <a:t>1.301</a:t>
                      </a:r>
                      <a:endParaRPr lang="ar-JO" dirty="0"/>
                    </a:p>
                  </a:txBody>
                  <a:tcPr/>
                </a:tc>
                <a:tc>
                  <a:txBody>
                    <a:bodyPr/>
                    <a:lstStyle/>
                    <a:p>
                      <a:pPr rtl="1"/>
                      <a:r>
                        <a:rPr lang="en-US" dirty="0" smtClean="0"/>
                        <a:t>Circle the types of orientation provided to each new employee: (1) Company brochure (2) Literature describing GMP regulations and stressing importance of following instructions. (3) On-the-job training for each function to be performed (</a:t>
                      </a:r>
                      <a:r>
                        <a:rPr lang="en-US" u="sng" dirty="0" smtClean="0"/>
                        <a:t>before</a:t>
                      </a:r>
                      <a:r>
                        <a:rPr lang="en-US" dirty="0" smtClean="0"/>
                        <a:t> the employee is allowed to perform such tasks). (4) Other: enter in notebook.</a:t>
                      </a:r>
                      <a:endParaRPr lang="ar-JO" dirty="0"/>
                    </a:p>
                  </a:txBody>
                  <a:tcPr/>
                </a:tc>
                <a:tc>
                  <a:txBody>
                    <a:bodyPr/>
                    <a:lstStyle/>
                    <a:p>
                      <a:pPr rtl="1"/>
                      <a:endParaRPr lang="ar-JO"/>
                    </a:p>
                  </a:txBody>
                  <a:tcPr/>
                </a:tc>
              </a:tr>
              <a:tr h="370840">
                <a:tc>
                  <a:txBody>
                    <a:bodyPr/>
                    <a:lstStyle/>
                    <a:p>
                      <a:pPr rtl="1"/>
                      <a:r>
                        <a:rPr lang="en-US" dirty="0" smtClean="0"/>
                        <a:t>1.302</a:t>
                      </a:r>
                      <a:endParaRPr lang="ar-JO" dirty="0"/>
                    </a:p>
                  </a:txBody>
                  <a:tcPr/>
                </a:tc>
                <a:tc>
                  <a:txBody>
                    <a:bodyPr/>
                    <a:lstStyle/>
                    <a:p>
                      <a:pPr rtl="1"/>
                      <a:r>
                        <a:rPr lang="en-US" dirty="0" smtClean="0"/>
                        <a:t>Does each employee receive retraining on an SOP (procedures) if critical changes have been made in the procedure?</a:t>
                      </a:r>
                      <a:endParaRPr lang="ar-JO" dirty="0"/>
                    </a:p>
                  </a:txBody>
                  <a:tcPr/>
                </a:tc>
                <a:tc>
                  <a:txBody>
                    <a:bodyPr/>
                    <a:lstStyle/>
                    <a:p>
                      <a:pPr rtl="1"/>
                      <a:endParaRPr lang="ar-JO"/>
                    </a:p>
                  </a:txBody>
                  <a:tcPr/>
                </a:tc>
              </a:tr>
              <a:tr h="370840">
                <a:tc>
                  <a:txBody>
                    <a:bodyPr/>
                    <a:lstStyle/>
                    <a:p>
                      <a:pPr rtl="1"/>
                      <a:r>
                        <a:rPr lang="en-US" dirty="0" smtClean="0"/>
                        <a:t>1.303</a:t>
                      </a:r>
                      <a:endParaRPr lang="ar-JO" dirty="0"/>
                    </a:p>
                  </a:txBody>
                  <a:tcPr/>
                </a:tc>
                <a:tc>
                  <a:txBody>
                    <a:bodyPr/>
                    <a:lstStyle/>
                    <a:p>
                      <a:pPr rtl="1"/>
                      <a:r>
                        <a:rPr lang="en-US" dirty="0" smtClean="0"/>
                        <a:t>Indicate how on-going, periodic GMP training is accomplished.</a:t>
                      </a:r>
                      <a:endParaRPr lang="ar-JO" dirty="0"/>
                    </a:p>
                  </a:txBody>
                  <a:tcPr/>
                </a:tc>
                <a:tc>
                  <a:txBody>
                    <a:bodyPr/>
                    <a:lstStyle/>
                    <a:p>
                      <a:pPr rtl="1"/>
                      <a:endParaRPr lang="ar-JO"/>
                    </a:p>
                  </a:txBody>
                  <a:tcPr/>
                </a:tc>
              </a:tr>
              <a:tr h="370840">
                <a:tc>
                  <a:txBody>
                    <a:bodyPr/>
                    <a:lstStyle/>
                    <a:p>
                      <a:pPr rtl="1"/>
                      <a:r>
                        <a:rPr lang="en-US" dirty="0" smtClean="0"/>
                        <a:t>1.304</a:t>
                      </a:r>
                      <a:endParaRPr lang="ar-JO" dirty="0"/>
                    </a:p>
                  </a:txBody>
                  <a:tcPr/>
                </a:tc>
                <a:tc>
                  <a:txBody>
                    <a:bodyPr/>
                    <a:lstStyle/>
                    <a:p>
                      <a:pPr rtl="1"/>
                      <a:r>
                        <a:rPr lang="en-US" dirty="0" smtClean="0"/>
                        <a:t>is all training documented in writing that indicates the date of the training, the type of training, and the signature of both the employee and the trainer?</a:t>
                      </a:r>
                      <a:endParaRPr lang="ar-JO" dirty="0"/>
                    </a:p>
                  </a:txBody>
                  <a:tcPr/>
                </a:tc>
                <a:tc>
                  <a:txBody>
                    <a:bodyPr/>
                    <a:lstStyle/>
                    <a:p>
                      <a:pPr rtl="1"/>
                      <a:endParaRPr lang="ar-JO"/>
                    </a:p>
                  </a:txBody>
                  <a:tcPr/>
                </a:tc>
              </a:tr>
              <a:tr h="370840">
                <a:tc>
                  <a:txBody>
                    <a:bodyPr/>
                    <a:lstStyle/>
                    <a:p>
                      <a:pPr rtl="1"/>
                      <a:r>
                        <a:rPr lang="en-US" dirty="0" smtClean="0"/>
                        <a:t>1.305</a:t>
                      </a:r>
                      <a:endParaRPr lang="ar-JO" dirty="0"/>
                    </a:p>
                  </a:txBody>
                  <a:tcPr/>
                </a:tc>
                <a:tc>
                  <a:txBody>
                    <a:bodyPr/>
                    <a:lstStyle/>
                    <a:p>
                      <a:pPr rtl="1"/>
                      <a:r>
                        <a:rPr lang="en-US" dirty="0" smtClean="0"/>
                        <a:t>Are training records readily retrievable in a manner that enables one to determine what training an employee has received, which employees have been trained on a particular procedure, or have attended a particular training program?</a:t>
                      </a:r>
                      <a:endParaRPr lang="ar-JO" dirty="0"/>
                    </a:p>
                  </a:txBody>
                  <a:tcPr/>
                </a:tc>
                <a:tc>
                  <a:txBody>
                    <a:bodyPr/>
                    <a:lstStyle/>
                    <a:p>
                      <a:pPr rtl="1"/>
                      <a:endParaRPr lang="ar-JO"/>
                    </a:p>
                  </a:txBody>
                  <a:tcPr/>
                </a:tc>
              </a:tr>
              <a:tr h="919480">
                <a:tc>
                  <a:txBody>
                    <a:bodyPr/>
                    <a:lstStyle/>
                    <a:p>
                      <a:pPr rtl="1"/>
                      <a:r>
                        <a:rPr lang="en-US" dirty="0" smtClean="0"/>
                        <a:t>1.306</a:t>
                      </a:r>
                      <a:endParaRPr lang="ar-JO" dirty="0"/>
                    </a:p>
                  </a:txBody>
                  <a:tcPr/>
                </a:tc>
                <a:tc>
                  <a:txBody>
                    <a:bodyPr/>
                    <a:lstStyle/>
                    <a:p>
                      <a:pPr rtl="1"/>
                      <a:r>
                        <a:rPr lang="en-US" dirty="0" smtClean="0"/>
                        <a:t>Are GMP trainers qualified through experience and training?</a:t>
                      </a:r>
                      <a:endParaRPr lang="ar-JO" dirty="0"/>
                    </a:p>
                  </a:txBody>
                  <a:tcPr/>
                </a:tc>
                <a:tc>
                  <a:txBody>
                    <a:bodyPr/>
                    <a:lstStyle/>
                    <a:p>
                      <a:pPr rtl="1"/>
                      <a:endParaRPr lang="ar-JO"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4034</Words>
  <Application>Microsoft Office PowerPoint</Application>
  <PresentationFormat>On-screen Show (4:3)</PresentationFormat>
  <Paragraphs>545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بسم الله الرحمن الرحيم  جمعية الشركات الصناعية الصغيرة والمتوسطة  ممارسة التصنيع الجيد (GMP ) ج6  Audit Checklist</vt:lpstr>
      <vt:lpstr>ممارسة التصنيع الجيد ج6</vt:lpstr>
      <vt:lpstr>تهدف الوحدة إلى ...</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GMP Audit Checklist</dc:title>
  <dc:creator>Valued Acer Customer</dc:creator>
  <cp:lastModifiedBy>Valued Acer Customer</cp:lastModifiedBy>
  <cp:revision>10</cp:revision>
  <dcterms:created xsi:type="dcterms:W3CDTF">2012-08-16T15:20:26Z</dcterms:created>
  <dcterms:modified xsi:type="dcterms:W3CDTF">2012-08-26T08:53:57Z</dcterms:modified>
</cp:coreProperties>
</file>